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5"/>
  </p:notesMasterIdLst>
  <p:sldIdLst>
    <p:sldId id="276" r:id="rId2"/>
    <p:sldId id="256" r:id="rId3"/>
    <p:sldId id="351" r:id="rId4"/>
    <p:sldId id="352" r:id="rId5"/>
    <p:sldId id="318" r:id="rId6"/>
    <p:sldId id="330" r:id="rId7"/>
    <p:sldId id="331" r:id="rId8"/>
    <p:sldId id="283" r:id="rId9"/>
    <p:sldId id="329" r:id="rId10"/>
    <p:sldId id="285" r:id="rId11"/>
    <p:sldId id="332" r:id="rId12"/>
    <p:sldId id="334" r:id="rId13"/>
    <p:sldId id="320" r:id="rId14"/>
    <p:sldId id="336" r:id="rId15"/>
    <p:sldId id="337" r:id="rId16"/>
    <p:sldId id="338" r:id="rId17"/>
    <p:sldId id="339" r:id="rId18"/>
    <p:sldId id="340" r:id="rId19"/>
    <p:sldId id="341" r:id="rId20"/>
    <p:sldId id="321" r:id="rId21"/>
    <p:sldId id="323" r:id="rId22"/>
    <p:sldId id="342" r:id="rId23"/>
    <p:sldId id="343" r:id="rId24"/>
    <p:sldId id="325" r:id="rId25"/>
    <p:sldId id="348" r:id="rId26"/>
    <p:sldId id="347" r:id="rId27"/>
    <p:sldId id="344" r:id="rId28"/>
    <p:sldId id="350" r:id="rId29"/>
    <p:sldId id="349" r:id="rId30"/>
    <p:sldId id="292" r:id="rId31"/>
    <p:sldId id="345" r:id="rId32"/>
    <p:sldId id="346" r:id="rId33"/>
    <p:sldId id="315" r:id="rId34"/>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4863" autoAdjust="0"/>
    <p:restoredTop sz="76139" autoAdjust="0"/>
  </p:normalViewPr>
  <p:slideViewPr>
    <p:cSldViewPr snapToGrid="0" showGuides="1">
      <p:cViewPr varScale="1">
        <p:scale>
          <a:sx n="56" d="100"/>
          <a:sy n="56" d="100"/>
        </p:scale>
        <p:origin x="1704" y="176"/>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66" d="100"/>
          <a:sy n="66" d="100"/>
        </p:scale>
        <p:origin x="3134" y="3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media/hdphoto1.wdp>
</file>

<file path=ppt/media/image1.png>
</file>

<file path=ppt/media/image10.png>
</file>

<file path=ppt/media/image11.png>
</file>

<file path=ppt/media/image12.png>
</file>

<file path=ppt/media/image13.png>
</file>

<file path=ppt/media/image2.jpeg>
</file>

<file path=ppt/media/image3.png>
</file>

<file path=ppt/media/image4.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EC7C4CE-0BA7-46C7-910C-86236A29B096}" type="datetimeFigureOut">
              <a:rPr lang="en-US" smtClean="0"/>
              <a:t>9/14/19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06C7275-F3C5-4EE7-8C54-771BE2CF8BB4}" type="slidenum">
              <a:rPr lang="en-US" smtClean="0"/>
              <a:t>‹#›</a:t>
            </a:fld>
            <a:endParaRPr lang="en-US"/>
          </a:p>
        </p:txBody>
      </p:sp>
    </p:spTree>
    <p:extLst>
      <p:ext uri="{BB962C8B-B14F-4D97-AF65-F5344CB8AC3E}">
        <p14:creationId xmlns:p14="http://schemas.microsoft.com/office/powerpoint/2010/main" val="33417520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Goal of the talk is to breakdown any friction from preventing you from going out and writing some UI tests against your professional or personal project</a:t>
            </a:r>
          </a:p>
        </p:txBody>
      </p:sp>
      <p:sp>
        <p:nvSpPr>
          <p:cNvPr id="4" name="Slide Number Placeholder 3"/>
          <p:cNvSpPr>
            <a:spLocks noGrp="1"/>
          </p:cNvSpPr>
          <p:nvPr>
            <p:ph type="sldNum" sz="quarter" idx="5"/>
          </p:nvPr>
        </p:nvSpPr>
        <p:spPr/>
        <p:txBody>
          <a:bodyPr/>
          <a:lstStyle/>
          <a:p>
            <a:fld id="{D06C7275-F3C5-4EE7-8C54-771BE2CF8BB4}" type="slidenum">
              <a:rPr lang="en-US" smtClean="0"/>
              <a:t>5</a:t>
            </a:fld>
            <a:endParaRPr lang="en-US"/>
          </a:p>
        </p:txBody>
      </p:sp>
    </p:spTree>
    <p:extLst>
      <p:ext uri="{BB962C8B-B14F-4D97-AF65-F5344CB8AC3E}">
        <p14:creationId xmlns:p14="http://schemas.microsoft.com/office/powerpoint/2010/main" val="404447469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Finding out why a test failed is a lot easier (pictures, videos, DOM snapshot)</a:t>
            </a:r>
          </a:p>
          <a:p>
            <a:endParaRPr lang="en-US" dirty="0"/>
          </a:p>
        </p:txBody>
      </p:sp>
      <p:sp>
        <p:nvSpPr>
          <p:cNvPr id="4" name="Slide Number Placeholder 3"/>
          <p:cNvSpPr>
            <a:spLocks noGrp="1"/>
          </p:cNvSpPr>
          <p:nvPr>
            <p:ph type="sldNum" sz="quarter" idx="5"/>
          </p:nvPr>
        </p:nvSpPr>
        <p:spPr/>
        <p:txBody>
          <a:bodyPr/>
          <a:lstStyle/>
          <a:p>
            <a:fld id="{D06C7275-F3C5-4EE7-8C54-771BE2CF8BB4}" type="slidenum">
              <a:rPr lang="en-US" smtClean="0"/>
              <a:t>15</a:t>
            </a:fld>
            <a:endParaRPr lang="en-US"/>
          </a:p>
        </p:txBody>
      </p:sp>
    </p:spTree>
    <p:extLst>
      <p:ext uri="{BB962C8B-B14F-4D97-AF65-F5344CB8AC3E}">
        <p14:creationId xmlns:p14="http://schemas.microsoft.com/office/powerpoint/2010/main" val="12813807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Much easier to diagnose failures in CI</a:t>
            </a:r>
          </a:p>
          <a:p>
            <a:endParaRPr lang="en-US" dirty="0"/>
          </a:p>
        </p:txBody>
      </p:sp>
      <p:sp>
        <p:nvSpPr>
          <p:cNvPr id="4" name="Slide Number Placeholder 3"/>
          <p:cNvSpPr>
            <a:spLocks noGrp="1"/>
          </p:cNvSpPr>
          <p:nvPr>
            <p:ph type="sldNum" sz="quarter" idx="5"/>
          </p:nvPr>
        </p:nvSpPr>
        <p:spPr/>
        <p:txBody>
          <a:bodyPr/>
          <a:lstStyle/>
          <a:p>
            <a:fld id="{D06C7275-F3C5-4EE7-8C54-771BE2CF8BB4}" type="slidenum">
              <a:rPr lang="en-US" smtClean="0"/>
              <a:t>16</a:t>
            </a:fld>
            <a:endParaRPr lang="en-US"/>
          </a:p>
        </p:txBody>
      </p:sp>
    </p:spTree>
    <p:extLst>
      <p:ext uri="{BB962C8B-B14F-4D97-AF65-F5344CB8AC3E}">
        <p14:creationId xmlns:p14="http://schemas.microsoft.com/office/powerpoint/2010/main" val="231708858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Writing new tests did not take as long</a:t>
            </a:r>
          </a:p>
          <a:p>
            <a:endParaRPr lang="en-US" dirty="0"/>
          </a:p>
        </p:txBody>
      </p:sp>
      <p:sp>
        <p:nvSpPr>
          <p:cNvPr id="4" name="Slide Number Placeholder 3"/>
          <p:cNvSpPr>
            <a:spLocks noGrp="1"/>
          </p:cNvSpPr>
          <p:nvPr>
            <p:ph type="sldNum" sz="quarter" idx="5"/>
          </p:nvPr>
        </p:nvSpPr>
        <p:spPr/>
        <p:txBody>
          <a:bodyPr/>
          <a:lstStyle/>
          <a:p>
            <a:fld id="{D06C7275-F3C5-4EE7-8C54-771BE2CF8BB4}" type="slidenum">
              <a:rPr lang="en-US" smtClean="0"/>
              <a:t>17</a:t>
            </a:fld>
            <a:endParaRPr lang="en-US"/>
          </a:p>
        </p:txBody>
      </p:sp>
    </p:spTree>
    <p:extLst>
      <p:ext uri="{BB962C8B-B14F-4D97-AF65-F5344CB8AC3E}">
        <p14:creationId xmlns:p14="http://schemas.microsoft.com/office/powerpoint/2010/main" val="416593546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Could no longer use port to verify information sent over email</a:t>
            </a:r>
          </a:p>
          <a:p>
            <a:r>
              <a:rPr lang="en-US" dirty="0"/>
              <a:t>File system issues</a:t>
            </a:r>
          </a:p>
        </p:txBody>
      </p:sp>
      <p:sp>
        <p:nvSpPr>
          <p:cNvPr id="4" name="Slide Number Placeholder 3"/>
          <p:cNvSpPr>
            <a:spLocks noGrp="1"/>
          </p:cNvSpPr>
          <p:nvPr>
            <p:ph type="sldNum" sz="quarter" idx="5"/>
          </p:nvPr>
        </p:nvSpPr>
        <p:spPr/>
        <p:txBody>
          <a:bodyPr/>
          <a:lstStyle/>
          <a:p>
            <a:fld id="{D06C7275-F3C5-4EE7-8C54-771BE2CF8BB4}" type="slidenum">
              <a:rPr lang="en-US" smtClean="0"/>
              <a:t>19</a:t>
            </a:fld>
            <a:endParaRPr lang="en-US"/>
          </a:p>
        </p:txBody>
      </p:sp>
    </p:spTree>
    <p:extLst>
      <p:ext uri="{BB962C8B-B14F-4D97-AF65-F5344CB8AC3E}">
        <p14:creationId xmlns:p14="http://schemas.microsoft.com/office/powerpoint/2010/main" val="45050427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Testing framework for web applications</a:t>
            </a:r>
          </a:p>
          <a:p>
            <a:r>
              <a:rPr lang="en-US" dirty="0"/>
              <a:t>It is already in the browser.  It knows </a:t>
            </a:r>
            <a:r>
              <a:rPr lang="en-US" dirty="0" err="1"/>
              <a:t>whats</a:t>
            </a:r>
            <a:r>
              <a:rPr lang="en-US" dirty="0"/>
              <a:t> going on in your application Can wait for async requests to resolve.  As opposed to using a wait.</a:t>
            </a:r>
          </a:p>
        </p:txBody>
      </p:sp>
      <p:sp>
        <p:nvSpPr>
          <p:cNvPr id="4" name="Slide Number Placeholder 3"/>
          <p:cNvSpPr>
            <a:spLocks noGrp="1"/>
          </p:cNvSpPr>
          <p:nvPr>
            <p:ph type="sldNum" sz="quarter" idx="5"/>
          </p:nvPr>
        </p:nvSpPr>
        <p:spPr/>
        <p:txBody>
          <a:bodyPr/>
          <a:lstStyle/>
          <a:p>
            <a:fld id="{D06C7275-F3C5-4EE7-8C54-771BE2CF8BB4}" type="slidenum">
              <a:rPr lang="en-US" smtClean="0"/>
              <a:t>20</a:t>
            </a:fld>
            <a:endParaRPr lang="en-US"/>
          </a:p>
        </p:txBody>
      </p:sp>
    </p:spTree>
    <p:extLst>
      <p:ext uri="{BB962C8B-B14F-4D97-AF65-F5344CB8AC3E}">
        <p14:creationId xmlns:p14="http://schemas.microsoft.com/office/powerpoint/2010/main" val="57813821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Selenium is more like a real user of the product.</a:t>
            </a:r>
          </a:p>
        </p:txBody>
      </p:sp>
      <p:sp>
        <p:nvSpPr>
          <p:cNvPr id="4" name="Slide Number Placeholder 3"/>
          <p:cNvSpPr>
            <a:spLocks noGrp="1"/>
          </p:cNvSpPr>
          <p:nvPr>
            <p:ph type="sldNum" sz="quarter" idx="5"/>
          </p:nvPr>
        </p:nvSpPr>
        <p:spPr/>
        <p:txBody>
          <a:bodyPr/>
          <a:lstStyle/>
          <a:p>
            <a:fld id="{D06C7275-F3C5-4EE7-8C54-771BE2CF8BB4}" type="slidenum">
              <a:rPr lang="en-US" smtClean="0"/>
              <a:t>21</a:t>
            </a:fld>
            <a:endParaRPr lang="en-US"/>
          </a:p>
        </p:txBody>
      </p:sp>
    </p:spTree>
    <p:extLst>
      <p:ext uri="{BB962C8B-B14F-4D97-AF65-F5344CB8AC3E}">
        <p14:creationId xmlns:p14="http://schemas.microsoft.com/office/powerpoint/2010/main" val="7305395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Where you can start.</a:t>
            </a:r>
          </a:p>
          <a:p>
            <a:r>
              <a:rPr lang="en-US" dirty="0"/>
              <a:t>How will we know what we’ve made changes correctly?</a:t>
            </a:r>
          </a:p>
          <a:p>
            <a:r>
              <a:rPr lang="en-US" dirty="0"/>
              <a:t>How will we know that we haven’t broken anything?</a:t>
            </a:r>
          </a:p>
        </p:txBody>
      </p:sp>
      <p:sp>
        <p:nvSpPr>
          <p:cNvPr id="4" name="Slide Number Placeholder 3"/>
          <p:cNvSpPr>
            <a:spLocks noGrp="1"/>
          </p:cNvSpPr>
          <p:nvPr>
            <p:ph type="sldNum" sz="quarter" idx="5"/>
          </p:nvPr>
        </p:nvSpPr>
        <p:spPr/>
        <p:txBody>
          <a:bodyPr/>
          <a:lstStyle/>
          <a:p>
            <a:fld id="{D06C7275-F3C5-4EE7-8C54-771BE2CF8BB4}" type="slidenum">
              <a:rPr lang="en-US" smtClean="0"/>
              <a:t>30</a:t>
            </a:fld>
            <a:endParaRPr lang="en-US"/>
          </a:p>
        </p:txBody>
      </p:sp>
    </p:spTree>
    <p:extLst>
      <p:ext uri="{BB962C8B-B14F-4D97-AF65-F5344CB8AC3E}">
        <p14:creationId xmlns:p14="http://schemas.microsoft.com/office/powerpoint/2010/main" val="29742430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only had a chance to talk about the top</a:t>
            </a:r>
          </a:p>
        </p:txBody>
      </p:sp>
      <p:sp>
        <p:nvSpPr>
          <p:cNvPr id="4" name="Slide Number Placeholder 3"/>
          <p:cNvSpPr>
            <a:spLocks noGrp="1"/>
          </p:cNvSpPr>
          <p:nvPr>
            <p:ph type="sldNum" sz="quarter" idx="5"/>
          </p:nvPr>
        </p:nvSpPr>
        <p:spPr/>
        <p:txBody>
          <a:bodyPr/>
          <a:lstStyle/>
          <a:p>
            <a:fld id="{D06C7275-F3C5-4EE7-8C54-771BE2CF8BB4}" type="slidenum">
              <a:rPr lang="en-US" smtClean="0"/>
              <a:t>31</a:t>
            </a:fld>
            <a:endParaRPr lang="en-US"/>
          </a:p>
        </p:txBody>
      </p:sp>
    </p:spTree>
    <p:extLst>
      <p:ext uri="{BB962C8B-B14F-4D97-AF65-F5344CB8AC3E}">
        <p14:creationId xmlns:p14="http://schemas.microsoft.com/office/powerpoint/2010/main" val="320853562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only had a chance to talk about the top</a:t>
            </a:r>
          </a:p>
        </p:txBody>
      </p:sp>
      <p:sp>
        <p:nvSpPr>
          <p:cNvPr id="4" name="Slide Number Placeholder 3"/>
          <p:cNvSpPr>
            <a:spLocks noGrp="1"/>
          </p:cNvSpPr>
          <p:nvPr>
            <p:ph type="sldNum" sz="quarter" idx="5"/>
          </p:nvPr>
        </p:nvSpPr>
        <p:spPr/>
        <p:txBody>
          <a:bodyPr/>
          <a:lstStyle/>
          <a:p>
            <a:fld id="{D06C7275-F3C5-4EE7-8C54-771BE2CF8BB4}" type="slidenum">
              <a:rPr lang="en-US" smtClean="0"/>
              <a:t>32</a:t>
            </a:fld>
            <a:endParaRPr lang="en-US"/>
          </a:p>
        </p:txBody>
      </p:sp>
    </p:spTree>
    <p:extLst>
      <p:ext uri="{BB962C8B-B14F-4D97-AF65-F5344CB8AC3E}">
        <p14:creationId xmlns:p14="http://schemas.microsoft.com/office/powerpoint/2010/main" val="41349690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Who here writes automated tests right now? (audience)</a:t>
            </a:r>
          </a:p>
          <a:p>
            <a:r>
              <a:rPr lang="en-US" dirty="0"/>
              <a:t>Why do you write tests? (audience)</a:t>
            </a:r>
          </a:p>
        </p:txBody>
      </p:sp>
      <p:sp>
        <p:nvSpPr>
          <p:cNvPr id="4" name="Slide Number Placeholder 3"/>
          <p:cNvSpPr>
            <a:spLocks noGrp="1"/>
          </p:cNvSpPr>
          <p:nvPr>
            <p:ph type="sldNum" sz="quarter" idx="5"/>
          </p:nvPr>
        </p:nvSpPr>
        <p:spPr/>
        <p:txBody>
          <a:bodyPr/>
          <a:lstStyle/>
          <a:p>
            <a:fld id="{D06C7275-F3C5-4EE7-8C54-771BE2CF8BB4}" type="slidenum">
              <a:rPr lang="en-US" smtClean="0"/>
              <a:t>6</a:t>
            </a:fld>
            <a:endParaRPr lang="en-US"/>
          </a:p>
        </p:txBody>
      </p:sp>
    </p:spTree>
    <p:extLst>
      <p:ext uri="{BB962C8B-B14F-4D97-AF65-F5344CB8AC3E}">
        <p14:creationId xmlns:p14="http://schemas.microsoft.com/office/powerpoint/2010/main" val="15531377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are generally the answers I get</a:t>
            </a:r>
          </a:p>
        </p:txBody>
      </p:sp>
      <p:sp>
        <p:nvSpPr>
          <p:cNvPr id="4" name="Slide Number Placeholder 3"/>
          <p:cNvSpPr>
            <a:spLocks noGrp="1"/>
          </p:cNvSpPr>
          <p:nvPr>
            <p:ph type="sldNum" sz="quarter" idx="5"/>
          </p:nvPr>
        </p:nvSpPr>
        <p:spPr/>
        <p:txBody>
          <a:bodyPr/>
          <a:lstStyle/>
          <a:p>
            <a:fld id="{D06C7275-F3C5-4EE7-8C54-771BE2CF8BB4}" type="slidenum">
              <a:rPr lang="en-US" smtClean="0"/>
              <a:t>7</a:t>
            </a:fld>
            <a:endParaRPr lang="en-US"/>
          </a:p>
        </p:txBody>
      </p:sp>
    </p:spTree>
    <p:extLst>
      <p:ext uri="{BB962C8B-B14F-4D97-AF65-F5344CB8AC3E}">
        <p14:creationId xmlns:p14="http://schemas.microsoft.com/office/powerpoint/2010/main" val="41712289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companies are shortening the amount of time between production releases they starting to rely more and more on automated tests.  Here you can see a visual representation of Martin Fowler’s Automated Testing Pyramid.  This is supposed to serve as a guide to the proportions of different automated tests a team should have in their testing suite.  Lots of unit tests to verify that each class or small chuck of code is doing what it is supposed to.  Service level tests to make sure groups of classes are working together correctly.  And finally UI tests to verify that all of the services are working together and are correctly configured.  Unit tests are extremely fast and easy to write as represented by rabbit and cents logo.</a:t>
            </a:r>
          </a:p>
          <a:p>
            <a:endParaRPr lang="en-US" dirty="0"/>
          </a:p>
        </p:txBody>
      </p:sp>
      <p:sp>
        <p:nvSpPr>
          <p:cNvPr id="4" name="Slide Number Placeholder 3"/>
          <p:cNvSpPr>
            <a:spLocks noGrp="1"/>
          </p:cNvSpPr>
          <p:nvPr>
            <p:ph type="sldNum" sz="quarter" idx="5"/>
          </p:nvPr>
        </p:nvSpPr>
        <p:spPr/>
        <p:txBody>
          <a:bodyPr/>
          <a:lstStyle/>
          <a:p>
            <a:fld id="{D06C7275-F3C5-4EE7-8C54-771BE2CF8BB4}" type="slidenum">
              <a:rPr lang="en-US" smtClean="0"/>
              <a:t>8</a:t>
            </a:fld>
            <a:endParaRPr lang="en-US"/>
          </a:p>
        </p:txBody>
      </p:sp>
    </p:spTree>
    <p:extLst>
      <p:ext uri="{BB962C8B-B14F-4D97-AF65-F5344CB8AC3E}">
        <p14:creationId xmlns:p14="http://schemas.microsoft.com/office/powerpoint/2010/main" val="32510664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Today we are going to focus on the expensive turtle tests.</a:t>
            </a:r>
          </a:p>
        </p:txBody>
      </p:sp>
      <p:sp>
        <p:nvSpPr>
          <p:cNvPr id="4" name="Slide Number Placeholder 3"/>
          <p:cNvSpPr>
            <a:spLocks noGrp="1"/>
          </p:cNvSpPr>
          <p:nvPr>
            <p:ph type="sldNum" sz="quarter" idx="5"/>
          </p:nvPr>
        </p:nvSpPr>
        <p:spPr/>
        <p:txBody>
          <a:bodyPr/>
          <a:lstStyle/>
          <a:p>
            <a:fld id="{D06C7275-F3C5-4EE7-8C54-771BE2CF8BB4}" type="slidenum">
              <a:rPr lang="en-US" smtClean="0"/>
              <a:t>9</a:t>
            </a:fld>
            <a:endParaRPr lang="en-US"/>
          </a:p>
        </p:txBody>
      </p:sp>
    </p:spTree>
    <p:extLst>
      <p:ext uri="{BB962C8B-B14F-4D97-AF65-F5344CB8AC3E}">
        <p14:creationId xmlns:p14="http://schemas.microsoft.com/office/powerpoint/2010/main" val="8020310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Did the code integrate properly?  Are the environment variables set correctly?  Am I connected to the correct database?  Are permissions set correctly?</a:t>
            </a:r>
          </a:p>
        </p:txBody>
      </p:sp>
      <p:sp>
        <p:nvSpPr>
          <p:cNvPr id="4" name="Slide Number Placeholder 3"/>
          <p:cNvSpPr>
            <a:spLocks noGrp="1"/>
          </p:cNvSpPr>
          <p:nvPr>
            <p:ph type="sldNum" sz="quarter" idx="5"/>
          </p:nvPr>
        </p:nvSpPr>
        <p:spPr/>
        <p:txBody>
          <a:bodyPr/>
          <a:lstStyle/>
          <a:p>
            <a:fld id="{D06C7275-F3C5-4EE7-8C54-771BE2CF8BB4}" type="slidenum">
              <a:rPr lang="en-US" smtClean="0"/>
              <a:t>10</a:t>
            </a:fld>
            <a:endParaRPr lang="en-US"/>
          </a:p>
        </p:txBody>
      </p:sp>
    </p:spTree>
    <p:extLst>
      <p:ext uri="{BB962C8B-B14F-4D97-AF65-F5344CB8AC3E}">
        <p14:creationId xmlns:p14="http://schemas.microsoft.com/office/powerpoint/2010/main" val="22841398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BDD has the goal of writing tests (usually UI tests) from the customers point of view that exemplifies a feature or capability of the program.  These tests are meant to be simple enough in language that a representative from product, development, and QA can all understand what functionality is getting verified.  If anyone has heard of Cucumber this is the goal that library is trying to achieve.  If someone asks what the product I am working on does I immediately go to my UI test suite and start reading off the test names.  I can login to the </a:t>
            </a:r>
            <a:r>
              <a:rPr lang="en-US" dirty="0" err="1"/>
              <a:t>atlanta</a:t>
            </a:r>
            <a:r>
              <a:rPr lang="en-US" dirty="0"/>
              <a:t> code camp website and favorite a talk.  I can login as an admin and remove a speaker from the schedule if their flight to Atlanta was cancelled.  As a participant I can get my 10 dollars refunded.</a:t>
            </a:r>
          </a:p>
        </p:txBody>
      </p:sp>
      <p:sp>
        <p:nvSpPr>
          <p:cNvPr id="4" name="Slide Number Placeholder 3"/>
          <p:cNvSpPr>
            <a:spLocks noGrp="1"/>
          </p:cNvSpPr>
          <p:nvPr>
            <p:ph type="sldNum" sz="quarter" idx="5"/>
          </p:nvPr>
        </p:nvSpPr>
        <p:spPr/>
        <p:txBody>
          <a:bodyPr/>
          <a:lstStyle/>
          <a:p>
            <a:fld id="{D06C7275-F3C5-4EE7-8C54-771BE2CF8BB4}" type="slidenum">
              <a:rPr lang="en-US" smtClean="0"/>
              <a:t>11</a:t>
            </a:fld>
            <a:endParaRPr lang="en-US"/>
          </a:p>
        </p:txBody>
      </p:sp>
    </p:spTree>
    <p:extLst>
      <p:ext uri="{BB962C8B-B14F-4D97-AF65-F5344CB8AC3E}">
        <p14:creationId xmlns:p14="http://schemas.microsoft.com/office/powerpoint/2010/main" val="40635140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you’re code is currently untested UI tests can help verify if you broke any major functionality as you refactor your code to add tests to the backend or frontend.  If you remember the automated testing pyramid from earlier I would highly recommend writing unit and service level tests and not just relying on UI tests.</a:t>
            </a:r>
          </a:p>
        </p:txBody>
      </p:sp>
      <p:sp>
        <p:nvSpPr>
          <p:cNvPr id="4" name="Slide Number Placeholder 3"/>
          <p:cNvSpPr>
            <a:spLocks noGrp="1"/>
          </p:cNvSpPr>
          <p:nvPr>
            <p:ph type="sldNum" sz="quarter" idx="5"/>
          </p:nvPr>
        </p:nvSpPr>
        <p:spPr/>
        <p:txBody>
          <a:bodyPr/>
          <a:lstStyle/>
          <a:p>
            <a:fld id="{D06C7275-F3C5-4EE7-8C54-771BE2CF8BB4}" type="slidenum">
              <a:rPr lang="en-US" smtClean="0"/>
              <a:t>12</a:t>
            </a:fld>
            <a:endParaRPr lang="en-US"/>
          </a:p>
        </p:txBody>
      </p:sp>
    </p:spTree>
    <p:extLst>
      <p:ext uri="{BB962C8B-B14F-4D97-AF65-F5344CB8AC3E}">
        <p14:creationId xmlns:p14="http://schemas.microsoft.com/office/powerpoint/2010/main" val="32524977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Has anyone had the pleasure of writing Selenium tests? (audience)</a:t>
            </a:r>
          </a:p>
        </p:txBody>
      </p:sp>
      <p:sp>
        <p:nvSpPr>
          <p:cNvPr id="4" name="Slide Number Placeholder 3"/>
          <p:cNvSpPr>
            <a:spLocks noGrp="1"/>
          </p:cNvSpPr>
          <p:nvPr>
            <p:ph type="sldNum" sz="quarter" idx="5"/>
          </p:nvPr>
        </p:nvSpPr>
        <p:spPr/>
        <p:txBody>
          <a:bodyPr/>
          <a:lstStyle/>
          <a:p>
            <a:fld id="{D06C7275-F3C5-4EE7-8C54-771BE2CF8BB4}" type="slidenum">
              <a:rPr lang="en-US" smtClean="0"/>
              <a:t>13</a:t>
            </a:fld>
            <a:endParaRPr lang="en-US"/>
          </a:p>
        </p:txBody>
      </p:sp>
    </p:spTree>
    <p:extLst>
      <p:ext uri="{BB962C8B-B14F-4D97-AF65-F5344CB8AC3E}">
        <p14:creationId xmlns:p14="http://schemas.microsoft.com/office/powerpoint/2010/main" val="1912459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x">
  <p:cSld name="Title Slide">
    <p:bg>
      <p:bgPr>
        <a:solidFill>
          <a:srgbClr val="91C9CF"/>
        </a:solidFill>
        <a:effectLst/>
      </p:bgPr>
    </p:bg>
    <p:spTree>
      <p:nvGrpSpPr>
        <p:cNvPr id="1" name=""/>
        <p:cNvGrpSpPr/>
        <p:nvPr/>
      </p:nvGrpSpPr>
      <p:grpSpPr>
        <a:xfrm>
          <a:off x="0" y="0"/>
          <a:ext cx="0" cy="0"/>
          <a:chOff x="0" y="0"/>
          <a:chExt cx="0" cy="0"/>
        </a:xfrm>
      </p:grpSpPr>
      <p:sp>
        <p:nvSpPr>
          <p:cNvPr id="82" name="Shape 82"/>
          <p:cNvSpPr>
            <a:spLocks noGrp="1"/>
          </p:cNvSpPr>
          <p:nvPr>
            <p:ph type="title"/>
          </p:nvPr>
        </p:nvSpPr>
        <p:spPr>
          <a:xfrm>
            <a:off x="1524000" y="1122362"/>
            <a:ext cx="9144000" cy="2387601"/>
          </a:xfrm>
          <a:prstGeom prst="rect">
            <a:avLst/>
          </a:prstGeom>
        </p:spPr>
        <p:txBody>
          <a:bodyPr anchor="b"/>
          <a:lstStyle>
            <a:lvl1pPr algn="ctr">
              <a:defRPr sz="6000">
                <a:solidFill>
                  <a:srgbClr val="FFFFFF"/>
                </a:solidFill>
                <a:latin typeface="Avenir LT Std 35 Light" panose="020B0402020203020204" pitchFamily="34" charset="0"/>
              </a:defRPr>
            </a:lvl1pPr>
          </a:lstStyle>
          <a:p>
            <a:r>
              <a:rPr lang="en-US"/>
              <a:t>Click to edit Master title style</a:t>
            </a:r>
            <a:endParaRPr dirty="0"/>
          </a:p>
        </p:txBody>
      </p:sp>
      <p:sp>
        <p:nvSpPr>
          <p:cNvPr id="83" name="Shape 83"/>
          <p:cNvSpPr>
            <a:spLocks noGrp="1"/>
          </p:cNvSpPr>
          <p:nvPr>
            <p:ph type="body" sz="quarter" idx="1"/>
          </p:nvPr>
        </p:nvSpPr>
        <p:spPr>
          <a:xfrm>
            <a:off x="1524000" y="3602037"/>
            <a:ext cx="9144000" cy="1655763"/>
          </a:xfrm>
          <a:prstGeom prst="rect">
            <a:avLst/>
          </a:prstGeom>
        </p:spPr>
        <p:txBody>
          <a:bodyPr/>
          <a:lstStyle>
            <a:lvl1pPr marL="0" indent="0" algn="ctr">
              <a:buSzTx/>
              <a:buFontTx/>
              <a:buNone/>
              <a:defRPr sz="2400">
                <a:solidFill>
                  <a:srgbClr val="FFFFFF"/>
                </a:solidFill>
                <a:latin typeface="Avenir LT Std 35 Light" panose="020B0402020203020204" pitchFamily="34" charset="0"/>
              </a:defRPr>
            </a:lvl1pPr>
            <a:lvl2pPr marL="0" indent="457200" algn="ctr">
              <a:buSzTx/>
              <a:buFontTx/>
              <a:buNone/>
              <a:defRPr sz="2400">
                <a:solidFill>
                  <a:srgbClr val="FFFFFF"/>
                </a:solidFill>
                <a:latin typeface="Avenir LT Std 35 Light" panose="020B0402020203020204" pitchFamily="34" charset="0"/>
              </a:defRPr>
            </a:lvl2pPr>
            <a:lvl3pPr marL="0" indent="914400" algn="ctr">
              <a:buSzTx/>
              <a:buFontTx/>
              <a:buNone/>
              <a:defRPr sz="2400">
                <a:solidFill>
                  <a:srgbClr val="FFFFFF"/>
                </a:solidFill>
                <a:latin typeface="Avenir LT Std 35 Light" panose="020B0402020203020204" pitchFamily="34" charset="0"/>
              </a:defRPr>
            </a:lvl3pPr>
            <a:lvl4pPr marL="0" indent="1371600" algn="ctr">
              <a:buSzTx/>
              <a:buFontTx/>
              <a:buNone/>
              <a:defRPr sz="2400">
                <a:solidFill>
                  <a:srgbClr val="FFFFFF"/>
                </a:solidFill>
                <a:latin typeface="Avenir LT Std 35 Light" panose="020B0402020203020204" pitchFamily="34" charset="0"/>
              </a:defRPr>
            </a:lvl4pPr>
            <a:lvl5pPr marL="0" indent="1828800" algn="ctr">
              <a:buSzTx/>
              <a:buFontTx/>
              <a:buNone/>
              <a:defRPr sz="2400">
                <a:solidFill>
                  <a:srgbClr val="FFFFFF"/>
                </a:solidFill>
                <a:latin typeface="Avenir LT Std 35 Light" panose="020B0402020203020204"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4" name="Shape 84"/>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Section Header">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58" name="Shape 58"/>
          <p:cNvSpPr>
            <a:spLocks noGrp="1"/>
          </p:cNvSpPr>
          <p:nvPr>
            <p:ph type="title"/>
          </p:nvPr>
        </p:nvSpPr>
        <p:spPr>
          <a:xfrm>
            <a:off x="838199" y="2868995"/>
            <a:ext cx="10515601" cy="1325563"/>
          </a:xfrm>
          <a:prstGeom prst="rect">
            <a:avLst/>
          </a:prstGeom>
        </p:spPr>
        <p:txBody>
          <a:bodyPr/>
          <a:lstStyle>
            <a:lvl1pPr>
              <a:lnSpc>
                <a:spcPct val="100000"/>
              </a:lnSpc>
              <a:defRPr>
                <a:latin typeface="Avenir LT Std 35 Light" panose="020B0402020203020204" pitchFamily="34" charset="0"/>
              </a:defRPr>
            </a:lvl1pPr>
          </a:lstStyle>
          <a:p>
            <a:r>
              <a:rPr lang="en-US"/>
              <a:t>Click to edit Master title style</a:t>
            </a:r>
            <a:endParaRPr dirty="0"/>
          </a:p>
        </p:txBody>
      </p:sp>
      <p:sp>
        <p:nvSpPr>
          <p:cNvPr id="59" name="Shape 59"/>
          <p:cNvSpPr>
            <a:spLocks noGrp="1"/>
          </p:cNvSpPr>
          <p:nvPr>
            <p:ph type="body" sz="quarter" idx="1" hasCustomPrompt="1"/>
          </p:nvPr>
        </p:nvSpPr>
        <p:spPr>
          <a:xfrm>
            <a:off x="839787" y="3965660"/>
            <a:ext cx="5157789" cy="533316"/>
          </a:xfrm>
          <a:prstGeom prst="rect">
            <a:avLst/>
          </a:prstGeom>
        </p:spPr>
        <p:txBody>
          <a:bodyPr anchor="b"/>
          <a:lstStyle>
            <a:lvl1pPr marL="0" indent="0">
              <a:buSzTx/>
              <a:buFontTx/>
              <a:buNone/>
              <a:defRPr sz="2400" b="1">
                <a:latin typeface="Avenir LT Std 35 Light" panose="020B0402020203020204" pitchFamily="34" charset="0"/>
              </a:defRPr>
            </a:lvl1pPr>
            <a:lvl2pPr marL="0" indent="457200">
              <a:buSzTx/>
              <a:buFontTx/>
              <a:buNone/>
              <a:defRPr sz="2400" b="1">
                <a:latin typeface="Avenir LT Std 35 Light" panose="020B0402020203020204" pitchFamily="34" charset="0"/>
              </a:defRPr>
            </a:lvl2pPr>
            <a:lvl3pPr marL="0" indent="914400">
              <a:buSzTx/>
              <a:buFontTx/>
              <a:buNone/>
              <a:defRPr sz="2400" b="1">
                <a:latin typeface="Avenir LT Std 35 Light" panose="020B0402020203020204" pitchFamily="34" charset="0"/>
              </a:defRPr>
            </a:lvl3pPr>
            <a:lvl4pPr marL="0" indent="1371600">
              <a:buSzTx/>
              <a:buFontTx/>
              <a:buNone/>
              <a:defRPr sz="2400" b="1">
                <a:latin typeface="Avenir LT Std 35 Light" panose="020B0402020203020204" pitchFamily="34" charset="0"/>
              </a:defRPr>
            </a:lvl4pPr>
            <a:lvl5pPr marL="0" indent="1828800">
              <a:buSzTx/>
              <a:buFontTx/>
              <a:buNone/>
              <a:defRPr sz="2400" b="1">
                <a:latin typeface="Avenir LT Std 35 Light" panose="020B0402020203020204" pitchFamily="34" charset="0"/>
              </a:defRPr>
            </a:lvl5pPr>
          </a:lstStyle>
          <a:p>
            <a:pPr lvl="0"/>
            <a:r>
              <a:rPr lang="en-US" dirty="0"/>
              <a:t>Edit text</a:t>
            </a:r>
            <a:endParaRPr dirty="0"/>
          </a:p>
        </p:txBody>
      </p:sp>
      <p:sp>
        <p:nvSpPr>
          <p:cNvPr id="60" name="Shape 6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reserve="1">
  <p:cSld name="Section Header blank">
    <p:spTree>
      <p:nvGrpSpPr>
        <p:cNvPr id="1" name=""/>
        <p:cNvGrpSpPr/>
        <p:nvPr/>
      </p:nvGrpSpPr>
      <p:grpSpPr>
        <a:xfrm>
          <a:off x="0" y="0"/>
          <a:ext cx="0" cy="0"/>
          <a:chOff x="0" y="0"/>
          <a:chExt cx="0" cy="0"/>
        </a:xfrm>
      </p:grpSpPr>
      <p:sp>
        <p:nvSpPr>
          <p:cNvPr id="58" name="Shape 58"/>
          <p:cNvSpPr>
            <a:spLocks noGrp="1"/>
          </p:cNvSpPr>
          <p:nvPr>
            <p:ph type="title"/>
          </p:nvPr>
        </p:nvSpPr>
        <p:spPr>
          <a:xfrm>
            <a:off x="838199" y="2868995"/>
            <a:ext cx="10515601" cy="1325563"/>
          </a:xfrm>
          <a:prstGeom prst="rect">
            <a:avLst/>
          </a:prstGeom>
        </p:spPr>
        <p:txBody>
          <a:bodyPr/>
          <a:lstStyle>
            <a:lvl1pPr>
              <a:lnSpc>
                <a:spcPct val="100000"/>
              </a:lnSpc>
              <a:defRPr>
                <a:latin typeface="Avenir LT Std 35 Light" panose="020B0402020203020204" pitchFamily="34" charset="0"/>
              </a:defRPr>
            </a:lvl1pPr>
          </a:lstStyle>
          <a:p>
            <a:r>
              <a:rPr lang="en-US"/>
              <a:t>Click to edit Master title style</a:t>
            </a:r>
            <a:endParaRPr dirty="0"/>
          </a:p>
        </p:txBody>
      </p:sp>
      <p:sp>
        <p:nvSpPr>
          <p:cNvPr id="59" name="Shape 59"/>
          <p:cNvSpPr>
            <a:spLocks noGrp="1"/>
          </p:cNvSpPr>
          <p:nvPr>
            <p:ph type="body" sz="quarter" idx="1" hasCustomPrompt="1"/>
          </p:nvPr>
        </p:nvSpPr>
        <p:spPr>
          <a:xfrm>
            <a:off x="839787" y="3965660"/>
            <a:ext cx="5157789" cy="533316"/>
          </a:xfrm>
          <a:prstGeom prst="rect">
            <a:avLst/>
          </a:prstGeom>
        </p:spPr>
        <p:txBody>
          <a:bodyPr anchor="b"/>
          <a:lstStyle>
            <a:lvl1pPr marL="0" indent="0">
              <a:buSzTx/>
              <a:buFontTx/>
              <a:buNone/>
              <a:defRPr sz="2400" b="1">
                <a:latin typeface="Avenir LT Std 35 Light" panose="020B0402020203020204" pitchFamily="34" charset="0"/>
              </a:defRPr>
            </a:lvl1pPr>
            <a:lvl2pPr marL="0" indent="457200">
              <a:buSzTx/>
              <a:buFontTx/>
              <a:buNone/>
              <a:defRPr sz="2400" b="1">
                <a:latin typeface="Avenir LT Std 35 Light" panose="020B0402020203020204" pitchFamily="34" charset="0"/>
              </a:defRPr>
            </a:lvl2pPr>
            <a:lvl3pPr marL="0" indent="914400">
              <a:buSzTx/>
              <a:buFontTx/>
              <a:buNone/>
              <a:defRPr sz="2400" b="1">
                <a:latin typeface="Avenir LT Std 35 Light" panose="020B0402020203020204" pitchFamily="34" charset="0"/>
              </a:defRPr>
            </a:lvl3pPr>
            <a:lvl4pPr marL="0" indent="1371600">
              <a:buSzTx/>
              <a:buFontTx/>
              <a:buNone/>
              <a:defRPr sz="2400" b="1">
                <a:latin typeface="Avenir LT Std 35 Light" panose="020B0402020203020204" pitchFamily="34" charset="0"/>
              </a:defRPr>
            </a:lvl4pPr>
            <a:lvl5pPr marL="0" indent="1828800">
              <a:buSzTx/>
              <a:buFontTx/>
              <a:buNone/>
              <a:defRPr sz="2400" b="1">
                <a:latin typeface="Avenir LT Std 35 Light" panose="020B0402020203020204" pitchFamily="34" charset="0"/>
              </a:defRPr>
            </a:lvl5pPr>
          </a:lstStyle>
          <a:p>
            <a:pPr lvl="0"/>
            <a:r>
              <a:rPr lang="en-US" dirty="0"/>
              <a:t>Edit text</a:t>
            </a:r>
            <a:endParaRPr dirty="0"/>
          </a:p>
        </p:txBody>
      </p:sp>
      <p:sp>
        <p:nvSpPr>
          <p:cNvPr id="60" name="Shape 60"/>
          <p:cNvSpPr>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517096571"/>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29" name="Shape 29"/>
          <p:cNvSpPr>
            <a:spLocks noGrp="1"/>
          </p:cNvSpPr>
          <p:nvPr>
            <p:ph type="title"/>
          </p:nvPr>
        </p:nvSpPr>
        <p:spPr>
          <a:xfrm>
            <a:off x="838200" y="549987"/>
            <a:ext cx="10515600" cy="1325563"/>
          </a:xfrm>
          <a:prstGeom prst="rect">
            <a:avLst/>
          </a:prstGeom>
        </p:spPr>
        <p:txBody>
          <a:bodyPr/>
          <a:lstStyle>
            <a:lvl1pPr>
              <a:defRPr>
                <a:latin typeface="Avenir LT Std 35 Light" panose="020B0402020203020204" pitchFamily="34" charset="0"/>
              </a:defRPr>
            </a:lvl1pPr>
          </a:lstStyle>
          <a:p>
            <a:r>
              <a:rPr lang="en-US"/>
              <a:t>Click to edit Master title style</a:t>
            </a:r>
            <a:endParaRPr dirty="0"/>
          </a:p>
        </p:txBody>
      </p:sp>
      <p:sp>
        <p:nvSpPr>
          <p:cNvPr id="30" name="Shape 30"/>
          <p:cNvSpPr>
            <a:spLocks noGrp="1"/>
          </p:cNvSpPr>
          <p:nvPr>
            <p:ph type="body" idx="1"/>
          </p:nvPr>
        </p:nvSpPr>
        <p:spPr>
          <a:xfrm>
            <a:off x="838200" y="1895873"/>
            <a:ext cx="10515600" cy="4351338"/>
          </a:xfrm>
          <a:prstGeom prst="rect">
            <a:avLst/>
          </a:prstGeom>
        </p:spPr>
        <p:txBody>
          <a:bodyPr/>
          <a:lstStyle>
            <a:lvl1pPr>
              <a:lnSpc>
                <a:spcPct val="100000"/>
              </a:lnSpc>
              <a:spcBef>
                <a:spcPts val="600"/>
              </a:spcBef>
              <a:defRPr>
                <a:latin typeface="Avenir LT Std 35 Light" panose="020B0402020203020204" pitchFamily="34" charset="0"/>
              </a:defRPr>
            </a:lvl1pPr>
            <a:lvl2pPr>
              <a:lnSpc>
                <a:spcPct val="100000"/>
              </a:lnSpc>
              <a:spcBef>
                <a:spcPts val="600"/>
              </a:spcBef>
              <a:defRPr>
                <a:latin typeface="Avenir LT Std 35 Light" panose="020B0402020203020204" pitchFamily="34" charset="0"/>
              </a:defRPr>
            </a:lvl2pPr>
            <a:lvl3pPr>
              <a:lnSpc>
                <a:spcPct val="100000"/>
              </a:lnSpc>
              <a:spcBef>
                <a:spcPts val="600"/>
              </a:spcBef>
              <a:defRPr>
                <a:latin typeface="Avenir LT Std 35 Light" panose="020B0402020203020204" pitchFamily="34" charset="0"/>
              </a:defRPr>
            </a:lvl3pPr>
            <a:lvl4pPr>
              <a:lnSpc>
                <a:spcPct val="100000"/>
              </a:lnSpc>
              <a:spcBef>
                <a:spcPts val="600"/>
              </a:spcBef>
              <a:defRPr>
                <a:latin typeface="Avenir LT Std 35 Light" panose="020B0402020203020204" pitchFamily="34" charset="0"/>
              </a:defRPr>
            </a:lvl4pPr>
            <a:lvl5pPr>
              <a:lnSpc>
                <a:spcPct val="100000"/>
              </a:lnSpc>
              <a:spcBef>
                <a:spcPts val="600"/>
              </a:spcBef>
              <a:defRPr>
                <a:latin typeface="Avenir LT Std 35 Light" panose="020B0402020203020204"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31" name="Shape 3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Title Only">
    <p:spTree>
      <p:nvGrpSpPr>
        <p:cNvPr id="1" name=""/>
        <p:cNvGrpSpPr/>
        <p:nvPr/>
      </p:nvGrpSpPr>
      <p:grpSpPr>
        <a:xfrm>
          <a:off x="0" y="0"/>
          <a:ext cx="0" cy="0"/>
          <a:chOff x="0" y="0"/>
          <a:chExt cx="0" cy="0"/>
        </a:xfrm>
      </p:grpSpPr>
      <p:sp>
        <p:nvSpPr>
          <p:cNvPr id="67" name="Shape 67"/>
          <p:cNvSpPr>
            <a:spLocks noGrp="1"/>
          </p:cNvSpPr>
          <p:nvPr>
            <p:ph type="title"/>
          </p:nvPr>
        </p:nvSpPr>
        <p:spPr>
          <a:xfrm>
            <a:off x="838200" y="365125"/>
            <a:ext cx="10515600" cy="1325563"/>
          </a:xfrm>
          <a:prstGeom prst="rect">
            <a:avLst/>
          </a:prstGeom>
        </p:spPr>
        <p:txBody>
          <a:bodyPr/>
          <a:lstStyle>
            <a:lvl1pPr>
              <a:defRPr>
                <a:latin typeface="Avenir LT Std 35 Light" panose="020B0402020203020204" pitchFamily="34" charset="0"/>
              </a:defRPr>
            </a:lvl1pPr>
          </a:lstStyle>
          <a:p>
            <a:r>
              <a:rPr lang="en-US"/>
              <a:t>Click to edit Master title style</a:t>
            </a:r>
            <a:endParaRPr/>
          </a:p>
        </p:txBody>
      </p:sp>
      <p:sp>
        <p:nvSpPr>
          <p:cNvPr id="68" name="Shape 6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cSld name="1_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500062"/>
            <a:ext cx="10515600" cy="1325563"/>
          </a:xfrm>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lvl1pPr>
              <a:lnSpc>
                <a:spcPct val="100000"/>
              </a:lnSpc>
              <a:spcBef>
                <a:spcPts val="600"/>
              </a:spcBef>
              <a:defRPr/>
            </a:lvl1pPr>
            <a:lvl2pPr>
              <a:lnSpc>
                <a:spcPct val="100000"/>
              </a:lnSpc>
              <a:spcBef>
                <a:spcPts val="600"/>
              </a:spcBef>
              <a:defRPr/>
            </a:lvl2pPr>
            <a:lvl3pPr>
              <a:lnSpc>
                <a:spcPct val="100000"/>
              </a:lnSpc>
              <a:spcBef>
                <a:spcPts val="600"/>
              </a:spcBef>
              <a:defRPr/>
            </a:lvl3pPr>
            <a:lvl4pPr>
              <a:lnSpc>
                <a:spcPct val="100000"/>
              </a:lnSpc>
              <a:spcBef>
                <a:spcPts val="600"/>
              </a:spcBef>
              <a:defRPr/>
            </a:lvl4pPr>
            <a:lvl5pPr>
              <a:lnSpc>
                <a:spcPct val="100000"/>
              </a:lnSpc>
              <a:spcBef>
                <a:spcPts val="600"/>
              </a:spcBef>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lvl1pPr>
              <a:lnSpc>
                <a:spcPct val="100000"/>
              </a:lnSpc>
              <a:spcBef>
                <a:spcPts val="600"/>
              </a:spcBef>
              <a:defRPr/>
            </a:lvl1pPr>
            <a:lvl2pPr>
              <a:lnSpc>
                <a:spcPct val="100000"/>
              </a:lnSpc>
              <a:spcBef>
                <a:spcPts val="600"/>
              </a:spcBef>
              <a:defRPr/>
            </a:lvl2pPr>
            <a:lvl3pPr>
              <a:lnSpc>
                <a:spcPct val="100000"/>
              </a:lnSpc>
              <a:spcBef>
                <a:spcPts val="600"/>
              </a:spcBef>
              <a:defRPr/>
            </a:lvl3pPr>
            <a:lvl4pPr>
              <a:lnSpc>
                <a:spcPct val="100000"/>
              </a:lnSpc>
              <a:spcBef>
                <a:spcPts val="600"/>
              </a:spcBef>
              <a:defRPr/>
            </a:lvl4pPr>
            <a:lvl5pPr>
              <a:lnSpc>
                <a:spcPct val="100000"/>
              </a:lnSpc>
              <a:spcBef>
                <a:spcPts val="600"/>
              </a:spcBef>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4452B38-B5B8-4C56-ADC3-B86414DDCBC8}" type="datetimeFigureOut">
              <a:rPr lang="en-US" smtClean="0"/>
              <a:t>9/14/19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A379D00-2031-4A85-9562-4E0B9A64419F}" type="slidenum">
              <a:rPr lang="en-US" smtClean="0"/>
              <a:t>‹#›</a:t>
            </a:fld>
            <a:endParaRPr lang="en-US"/>
          </a:p>
        </p:txBody>
      </p:sp>
    </p:spTree>
    <p:extLst>
      <p:ext uri="{BB962C8B-B14F-4D97-AF65-F5344CB8AC3E}">
        <p14:creationId xmlns:p14="http://schemas.microsoft.com/office/powerpoint/2010/main" val="14040043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838200" y="602922"/>
            <a:ext cx="10515600" cy="1325563"/>
          </a:xfrm>
          <a:prstGeom prst="rect">
            <a:avLst/>
          </a:prstGeom>
          <a:ln w="12700">
            <a:miter lim="400000"/>
          </a:ln>
          <a:extLst>
            <a:ext uri="{C572A759-6A51-4108-AA02-DFA0A04FC94B}">
              <ma14:wrappingTextBoxFlag xmlns="" xmlns:ma14="http://schemas.microsoft.com/office/mac/drawingml/2011/main" val="1"/>
            </a:ext>
          </a:extLst>
        </p:spPr>
        <p:txBody>
          <a:bodyPr lIns="45719" rIns="45719" anchor="ctr">
            <a:normAutofit/>
          </a:bodyPr>
          <a:lstStyle/>
          <a:p>
            <a:r>
              <a:t>Title Text</a:t>
            </a:r>
          </a:p>
        </p:txBody>
      </p:sp>
      <p:sp>
        <p:nvSpPr>
          <p:cNvPr id="3" name="Shape 3"/>
          <p:cNvSpPr>
            <a:spLocks noGrp="1"/>
          </p:cNvSpPr>
          <p:nvPr>
            <p:ph type="body" idx="1"/>
          </p:nvPr>
        </p:nvSpPr>
        <p:spPr>
          <a:xfrm>
            <a:off x="838200" y="2063422"/>
            <a:ext cx="10515600" cy="4351338"/>
          </a:xfrm>
          <a:prstGeom prst="rect">
            <a:avLst/>
          </a:prstGeom>
          <a:ln w="12700">
            <a:miter lim="400000"/>
          </a:ln>
          <a:extLst>
            <a:ext uri="{C572A759-6A51-4108-AA02-DFA0A04FC94B}">
              <ma14:wrappingTextBoxFlag xmlns="" xmlns:ma14="http://schemas.microsoft.com/office/mac/drawingml/2011/main" val="1"/>
            </a:ext>
          </a:extLst>
        </p:spPr>
        <p:txBody>
          <a:bodyPr lIns="45719" rIns="45719">
            <a:normAutofit/>
          </a:body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4" name="Shape 4"/>
          <p:cNvSpPr/>
          <p:nvPr/>
        </p:nvSpPr>
        <p:spPr>
          <a:xfrm>
            <a:off x="-12353" y="-30014"/>
            <a:ext cx="12216707" cy="296070"/>
          </a:xfrm>
          <a:prstGeom prst="rect">
            <a:avLst/>
          </a:prstGeom>
          <a:solidFill>
            <a:srgbClr val="80BEC4"/>
          </a:solidFill>
          <a:ln w="12700">
            <a:miter lim="400000"/>
          </a:ln>
        </p:spPr>
        <p:txBody>
          <a:bodyPr lIns="45719" rIns="45719" anchor="ctr"/>
          <a:lstStyle/>
          <a:p>
            <a:endParaRPr/>
          </a:p>
        </p:txBody>
      </p:sp>
      <p:pic>
        <p:nvPicPr>
          <p:cNvPr id="5" name="GS_Logo_V3_horizontal_RGB.png"/>
          <p:cNvPicPr>
            <a:picLocks noChangeAspect="1"/>
          </p:cNvPicPr>
          <p:nvPr/>
        </p:nvPicPr>
        <p:blipFill>
          <a:blip r:embed="rId8"/>
          <a:srcRect/>
          <a:stretch>
            <a:fillRect/>
          </a:stretch>
        </p:blipFill>
        <p:spPr>
          <a:xfrm>
            <a:off x="9811060" y="6126835"/>
            <a:ext cx="2049231" cy="489254"/>
          </a:xfrm>
          <a:prstGeom prst="rect">
            <a:avLst/>
          </a:prstGeom>
          <a:ln w="12700">
            <a:miter lim="400000"/>
          </a:ln>
        </p:spPr>
      </p:pic>
      <p:sp>
        <p:nvSpPr>
          <p:cNvPr id="6" name="Shape 6"/>
          <p:cNvSpPr>
            <a:spLocks noGrp="1"/>
          </p:cNvSpPr>
          <p:nvPr>
            <p:ph type="sldNum" sz="quarter" idx="2"/>
          </p:nvPr>
        </p:nvSpPr>
        <p:spPr>
          <a:xfrm>
            <a:off x="11095176" y="6414760"/>
            <a:ext cx="258624" cy="248305"/>
          </a:xfrm>
          <a:prstGeom prst="rect">
            <a:avLst/>
          </a:prstGeom>
          <a:ln w="12700">
            <a:miter lim="400000"/>
          </a:ln>
        </p:spPr>
        <p:txBody>
          <a:bodyPr wrap="none" lIns="45719" rIns="45719" anchor="ctr">
            <a:spAutoFit/>
          </a:bodyPr>
          <a:lstStyle>
            <a:lvl1pPr algn="r">
              <a:defRPr sz="1200">
                <a:solidFill>
                  <a:srgbClr val="888888"/>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57" r:id="rId1"/>
    <p:sldLayoutId id="2147483654" r:id="rId2"/>
    <p:sldLayoutId id="2147483659" r:id="rId3"/>
    <p:sldLayoutId id="2147483651" r:id="rId4"/>
    <p:sldLayoutId id="2147483655" r:id="rId5"/>
    <p:sldLayoutId id="2147483658" r:id="rId6"/>
  </p:sldLayoutIdLst>
  <p:transition spd="med"/>
  <p:txStyles>
    <p:titleStyle>
      <a:lvl1pPr marL="0" marR="0" indent="0" algn="l" defTabSz="914400" eaLnBrk="1" latinLnBrk="0" hangingPunct="1">
        <a:lnSpc>
          <a:spcPct val="90000"/>
        </a:lnSpc>
        <a:spcBef>
          <a:spcPts val="0"/>
        </a:spcBef>
        <a:spcAft>
          <a:spcPts val="0"/>
        </a:spcAft>
        <a:buClrTx/>
        <a:buSzTx/>
        <a:buFontTx/>
        <a:buNone/>
        <a:tabLst/>
        <a:defRPr sz="4400" b="0" i="0" u="none" strike="noStrike" cap="none" spc="0" baseline="0">
          <a:ln>
            <a:noFill/>
          </a:ln>
          <a:solidFill>
            <a:srgbClr val="1173B2"/>
          </a:solidFill>
          <a:uFillTx/>
          <a:latin typeface="Avenir LT Std 35 Light" panose="020B0402020203020204" pitchFamily="34" charset="0"/>
          <a:ea typeface="+mn-ea"/>
          <a:cs typeface="+mn-cs"/>
          <a:sym typeface="Calibri"/>
        </a:defRPr>
      </a:lvl1pPr>
      <a:lvl2pPr marL="0" marR="0" indent="0" algn="l" defTabSz="914400" eaLnBrk="1" latinLnBrk="0" hangingPunct="1">
        <a:lnSpc>
          <a:spcPct val="90000"/>
        </a:lnSpc>
        <a:spcBef>
          <a:spcPts val="0"/>
        </a:spcBef>
        <a:spcAft>
          <a:spcPts val="0"/>
        </a:spcAft>
        <a:buClrTx/>
        <a:buSzTx/>
        <a:buFontTx/>
        <a:buNone/>
        <a:tabLst/>
        <a:defRPr sz="4400" b="0" i="0" u="none" strike="noStrike" cap="none" spc="0" baseline="0">
          <a:ln>
            <a:noFill/>
          </a:ln>
          <a:solidFill>
            <a:srgbClr val="1173B2"/>
          </a:solidFill>
          <a:uFillTx/>
          <a:latin typeface="+mn-lt"/>
          <a:ea typeface="+mn-ea"/>
          <a:cs typeface="+mn-cs"/>
          <a:sym typeface="Calibri"/>
        </a:defRPr>
      </a:lvl2pPr>
      <a:lvl3pPr marL="0" marR="0" indent="0" algn="l" defTabSz="914400" eaLnBrk="1" latinLnBrk="0" hangingPunct="1">
        <a:lnSpc>
          <a:spcPct val="90000"/>
        </a:lnSpc>
        <a:spcBef>
          <a:spcPts val="0"/>
        </a:spcBef>
        <a:spcAft>
          <a:spcPts val="0"/>
        </a:spcAft>
        <a:buClrTx/>
        <a:buSzTx/>
        <a:buFontTx/>
        <a:buNone/>
        <a:tabLst/>
        <a:defRPr sz="4400" b="0" i="0" u="none" strike="noStrike" cap="none" spc="0" baseline="0">
          <a:ln>
            <a:noFill/>
          </a:ln>
          <a:solidFill>
            <a:srgbClr val="1173B2"/>
          </a:solidFill>
          <a:uFillTx/>
          <a:latin typeface="+mn-lt"/>
          <a:ea typeface="+mn-ea"/>
          <a:cs typeface="+mn-cs"/>
          <a:sym typeface="Calibri"/>
        </a:defRPr>
      </a:lvl3pPr>
      <a:lvl4pPr marL="0" marR="0" indent="0" algn="l" defTabSz="914400" eaLnBrk="1" latinLnBrk="0" hangingPunct="1">
        <a:lnSpc>
          <a:spcPct val="90000"/>
        </a:lnSpc>
        <a:spcBef>
          <a:spcPts val="0"/>
        </a:spcBef>
        <a:spcAft>
          <a:spcPts val="0"/>
        </a:spcAft>
        <a:buClrTx/>
        <a:buSzTx/>
        <a:buFontTx/>
        <a:buNone/>
        <a:tabLst/>
        <a:defRPr sz="4400" b="0" i="0" u="none" strike="noStrike" cap="none" spc="0" baseline="0">
          <a:ln>
            <a:noFill/>
          </a:ln>
          <a:solidFill>
            <a:srgbClr val="1173B2"/>
          </a:solidFill>
          <a:uFillTx/>
          <a:latin typeface="+mn-lt"/>
          <a:ea typeface="+mn-ea"/>
          <a:cs typeface="+mn-cs"/>
          <a:sym typeface="Calibri"/>
        </a:defRPr>
      </a:lvl4pPr>
      <a:lvl5pPr marL="0" marR="0" indent="0" algn="l" defTabSz="914400" eaLnBrk="1" latinLnBrk="0" hangingPunct="1">
        <a:lnSpc>
          <a:spcPct val="90000"/>
        </a:lnSpc>
        <a:spcBef>
          <a:spcPts val="0"/>
        </a:spcBef>
        <a:spcAft>
          <a:spcPts val="0"/>
        </a:spcAft>
        <a:buClrTx/>
        <a:buSzTx/>
        <a:buFontTx/>
        <a:buNone/>
        <a:tabLst/>
        <a:defRPr sz="4400" b="0" i="0" u="none" strike="noStrike" cap="none" spc="0" baseline="0">
          <a:ln>
            <a:noFill/>
          </a:ln>
          <a:solidFill>
            <a:srgbClr val="1173B2"/>
          </a:solidFill>
          <a:uFillTx/>
          <a:latin typeface="+mn-lt"/>
          <a:ea typeface="+mn-ea"/>
          <a:cs typeface="+mn-cs"/>
          <a:sym typeface="Calibri"/>
        </a:defRPr>
      </a:lvl5pPr>
      <a:lvl6pPr marL="0" marR="0" indent="0" algn="l" defTabSz="914400" eaLnBrk="1" latinLnBrk="0" hangingPunct="1">
        <a:lnSpc>
          <a:spcPct val="90000"/>
        </a:lnSpc>
        <a:spcBef>
          <a:spcPts val="0"/>
        </a:spcBef>
        <a:spcAft>
          <a:spcPts val="0"/>
        </a:spcAft>
        <a:buClrTx/>
        <a:buSzTx/>
        <a:buFontTx/>
        <a:buNone/>
        <a:tabLst/>
        <a:defRPr sz="4400" b="0" i="0" u="none" strike="noStrike" cap="none" spc="0" baseline="0">
          <a:ln>
            <a:noFill/>
          </a:ln>
          <a:solidFill>
            <a:srgbClr val="1173B2"/>
          </a:solidFill>
          <a:uFillTx/>
          <a:latin typeface="+mn-lt"/>
          <a:ea typeface="+mn-ea"/>
          <a:cs typeface="+mn-cs"/>
          <a:sym typeface="Calibri"/>
        </a:defRPr>
      </a:lvl6pPr>
      <a:lvl7pPr marL="0" marR="0" indent="0" algn="l" defTabSz="914400" eaLnBrk="1" latinLnBrk="0" hangingPunct="1">
        <a:lnSpc>
          <a:spcPct val="90000"/>
        </a:lnSpc>
        <a:spcBef>
          <a:spcPts val="0"/>
        </a:spcBef>
        <a:spcAft>
          <a:spcPts val="0"/>
        </a:spcAft>
        <a:buClrTx/>
        <a:buSzTx/>
        <a:buFontTx/>
        <a:buNone/>
        <a:tabLst/>
        <a:defRPr sz="4400" b="0" i="0" u="none" strike="noStrike" cap="none" spc="0" baseline="0">
          <a:ln>
            <a:noFill/>
          </a:ln>
          <a:solidFill>
            <a:srgbClr val="1173B2"/>
          </a:solidFill>
          <a:uFillTx/>
          <a:latin typeface="+mn-lt"/>
          <a:ea typeface="+mn-ea"/>
          <a:cs typeface="+mn-cs"/>
          <a:sym typeface="Calibri"/>
        </a:defRPr>
      </a:lvl7pPr>
      <a:lvl8pPr marL="0" marR="0" indent="0" algn="l" defTabSz="914400" eaLnBrk="1" latinLnBrk="0" hangingPunct="1">
        <a:lnSpc>
          <a:spcPct val="90000"/>
        </a:lnSpc>
        <a:spcBef>
          <a:spcPts val="0"/>
        </a:spcBef>
        <a:spcAft>
          <a:spcPts val="0"/>
        </a:spcAft>
        <a:buClrTx/>
        <a:buSzTx/>
        <a:buFontTx/>
        <a:buNone/>
        <a:tabLst/>
        <a:defRPr sz="4400" b="0" i="0" u="none" strike="noStrike" cap="none" spc="0" baseline="0">
          <a:ln>
            <a:noFill/>
          </a:ln>
          <a:solidFill>
            <a:srgbClr val="1173B2"/>
          </a:solidFill>
          <a:uFillTx/>
          <a:latin typeface="+mn-lt"/>
          <a:ea typeface="+mn-ea"/>
          <a:cs typeface="+mn-cs"/>
          <a:sym typeface="Calibri"/>
        </a:defRPr>
      </a:lvl8pPr>
      <a:lvl9pPr marL="0" marR="0" indent="0" algn="l" defTabSz="914400" eaLnBrk="1" latinLnBrk="0" hangingPunct="1">
        <a:lnSpc>
          <a:spcPct val="90000"/>
        </a:lnSpc>
        <a:spcBef>
          <a:spcPts val="0"/>
        </a:spcBef>
        <a:spcAft>
          <a:spcPts val="0"/>
        </a:spcAft>
        <a:buClrTx/>
        <a:buSzTx/>
        <a:buFontTx/>
        <a:buNone/>
        <a:tabLst/>
        <a:defRPr sz="4400" b="0" i="0" u="none" strike="noStrike" cap="none" spc="0" baseline="0">
          <a:ln>
            <a:noFill/>
          </a:ln>
          <a:solidFill>
            <a:srgbClr val="1173B2"/>
          </a:solidFill>
          <a:uFillTx/>
          <a:latin typeface="+mn-lt"/>
          <a:ea typeface="+mn-ea"/>
          <a:cs typeface="+mn-cs"/>
          <a:sym typeface="Calibri"/>
        </a:defRPr>
      </a:lvl9pPr>
    </p:titleStyle>
    <p:bodyStyle>
      <a:lvl1pPr marL="228600" marR="0" indent="-228600" algn="l" defTabSz="914400" eaLnBrk="1" latinLnBrk="0" hangingPunct="1">
        <a:lnSpc>
          <a:spcPct val="100000"/>
        </a:lnSpc>
        <a:spcBef>
          <a:spcPts val="600"/>
        </a:spcBef>
        <a:spcAft>
          <a:spcPts val="0"/>
        </a:spcAft>
        <a:buClrTx/>
        <a:buSzPct val="100000"/>
        <a:buFont typeface="Arial"/>
        <a:buChar char="•"/>
        <a:tabLst/>
        <a:defRPr sz="2800" b="0" i="0" u="none" strike="noStrike" cap="none" spc="0" baseline="0">
          <a:ln>
            <a:noFill/>
          </a:ln>
          <a:solidFill>
            <a:srgbClr val="1173B2"/>
          </a:solidFill>
          <a:uFillTx/>
          <a:latin typeface="Avenir LT Std 35 Light" panose="020B0402020203020204" pitchFamily="34" charset="0"/>
          <a:ea typeface="+mn-ea"/>
          <a:cs typeface="+mn-cs"/>
          <a:sym typeface="Calibri"/>
        </a:defRPr>
      </a:lvl1pPr>
      <a:lvl2pPr marL="723900" marR="0" indent="-266700" algn="l" defTabSz="914400" eaLnBrk="1" latinLnBrk="0" hangingPunct="1">
        <a:lnSpc>
          <a:spcPct val="100000"/>
        </a:lnSpc>
        <a:spcBef>
          <a:spcPts val="600"/>
        </a:spcBef>
        <a:spcAft>
          <a:spcPts val="0"/>
        </a:spcAft>
        <a:buClrTx/>
        <a:buSzPct val="100000"/>
        <a:buFont typeface="Arial"/>
        <a:buChar char="•"/>
        <a:tabLst/>
        <a:defRPr sz="2800" b="0" i="0" u="none" strike="noStrike" cap="none" spc="0" baseline="0">
          <a:ln>
            <a:noFill/>
          </a:ln>
          <a:solidFill>
            <a:srgbClr val="1173B2"/>
          </a:solidFill>
          <a:uFillTx/>
          <a:latin typeface="Avenir LT Std 35 Light" panose="020B0402020203020204" pitchFamily="34" charset="0"/>
          <a:ea typeface="+mn-ea"/>
          <a:cs typeface="+mn-cs"/>
          <a:sym typeface="Calibri"/>
        </a:defRPr>
      </a:lvl2pPr>
      <a:lvl3pPr marL="1234439" marR="0" indent="-320039" algn="l" defTabSz="914400" eaLnBrk="1" latinLnBrk="0" hangingPunct="1">
        <a:lnSpc>
          <a:spcPct val="100000"/>
        </a:lnSpc>
        <a:spcBef>
          <a:spcPts val="600"/>
        </a:spcBef>
        <a:spcAft>
          <a:spcPts val="0"/>
        </a:spcAft>
        <a:buClrTx/>
        <a:buSzPct val="100000"/>
        <a:buFont typeface="Arial"/>
        <a:buChar char="•"/>
        <a:tabLst/>
        <a:defRPr sz="2800" b="0" i="0" u="none" strike="noStrike" cap="none" spc="0" baseline="0">
          <a:ln>
            <a:noFill/>
          </a:ln>
          <a:solidFill>
            <a:srgbClr val="1173B2"/>
          </a:solidFill>
          <a:uFillTx/>
          <a:latin typeface="Avenir LT Std 35 Light" panose="020B0402020203020204" pitchFamily="34" charset="0"/>
          <a:ea typeface="+mn-ea"/>
          <a:cs typeface="+mn-cs"/>
          <a:sym typeface="Calibri"/>
        </a:defRPr>
      </a:lvl3pPr>
      <a:lvl4pPr marL="1727200" marR="0" indent="-355600" algn="l" defTabSz="914400" eaLnBrk="1" latinLnBrk="0" hangingPunct="1">
        <a:lnSpc>
          <a:spcPct val="100000"/>
        </a:lnSpc>
        <a:spcBef>
          <a:spcPts val="600"/>
        </a:spcBef>
        <a:spcAft>
          <a:spcPts val="0"/>
        </a:spcAft>
        <a:buClrTx/>
        <a:buSzPct val="100000"/>
        <a:buFont typeface="Arial"/>
        <a:buChar char="•"/>
        <a:tabLst/>
        <a:defRPr sz="2800" b="0" i="0" u="none" strike="noStrike" cap="none" spc="0" baseline="0">
          <a:ln>
            <a:noFill/>
          </a:ln>
          <a:solidFill>
            <a:srgbClr val="1173B2"/>
          </a:solidFill>
          <a:uFillTx/>
          <a:latin typeface="Avenir LT Std 35 Light" panose="020B0402020203020204" pitchFamily="34" charset="0"/>
          <a:ea typeface="+mn-ea"/>
          <a:cs typeface="+mn-cs"/>
          <a:sym typeface="Calibri"/>
        </a:defRPr>
      </a:lvl4pPr>
      <a:lvl5pPr marL="2184400" marR="0" indent="-355600" algn="l" defTabSz="914400" eaLnBrk="1" latinLnBrk="0" hangingPunct="1">
        <a:lnSpc>
          <a:spcPct val="100000"/>
        </a:lnSpc>
        <a:spcBef>
          <a:spcPts val="600"/>
        </a:spcBef>
        <a:spcAft>
          <a:spcPts val="0"/>
        </a:spcAft>
        <a:buClrTx/>
        <a:buSzPct val="100000"/>
        <a:buFont typeface="Arial"/>
        <a:buChar char="•"/>
        <a:tabLst/>
        <a:defRPr sz="2800" b="0" i="0" u="none" strike="noStrike" cap="none" spc="0" baseline="0">
          <a:ln>
            <a:noFill/>
          </a:ln>
          <a:solidFill>
            <a:srgbClr val="1173B2"/>
          </a:solidFill>
          <a:uFillTx/>
          <a:latin typeface="Avenir LT Std 35 Light" panose="020B0402020203020204" pitchFamily="34" charset="0"/>
          <a:ea typeface="+mn-ea"/>
          <a:cs typeface="+mn-cs"/>
          <a:sym typeface="Calibri"/>
        </a:defRPr>
      </a:lvl5pPr>
      <a:lvl6pPr marL="2641600" marR="0" indent="-355600" algn="l" defTabSz="914400" eaLnBrk="1" latinLnBrk="0" hangingPunct="1">
        <a:lnSpc>
          <a:spcPct val="90000"/>
        </a:lnSpc>
        <a:spcBef>
          <a:spcPts val="1000"/>
        </a:spcBef>
        <a:spcAft>
          <a:spcPts val="0"/>
        </a:spcAft>
        <a:buClrTx/>
        <a:buSzPct val="100000"/>
        <a:buFont typeface="Arial"/>
        <a:buChar char="•"/>
        <a:tabLst/>
        <a:defRPr sz="2800" b="0" i="0" u="none" strike="noStrike" cap="none" spc="0" baseline="0">
          <a:ln>
            <a:noFill/>
          </a:ln>
          <a:solidFill>
            <a:srgbClr val="1173B2"/>
          </a:solidFill>
          <a:uFillTx/>
          <a:latin typeface="+mn-lt"/>
          <a:ea typeface="+mn-ea"/>
          <a:cs typeface="+mn-cs"/>
          <a:sym typeface="Calibri"/>
        </a:defRPr>
      </a:lvl6pPr>
      <a:lvl7pPr marL="3098800" marR="0" indent="-355600" algn="l" defTabSz="914400" eaLnBrk="1" latinLnBrk="0" hangingPunct="1">
        <a:lnSpc>
          <a:spcPct val="90000"/>
        </a:lnSpc>
        <a:spcBef>
          <a:spcPts val="1000"/>
        </a:spcBef>
        <a:spcAft>
          <a:spcPts val="0"/>
        </a:spcAft>
        <a:buClrTx/>
        <a:buSzPct val="100000"/>
        <a:buFont typeface="Arial"/>
        <a:buChar char="•"/>
        <a:tabLst/>
        <a:defRPr sz="2800" b="0" i="0" u="none" strike="noStrike" cap="none" spc="0" baseline="0">
          <a:ln>
            <a:noFill/>
          </a:ln>
          <a:solidFill>
            <a:srgbClr val="1173B2"/>
          </a:solidFill>
          <a:uFillTx/>
          <a:latin typeface="+mn-lt"/>
          <a:ea typeface="+mn-ea"/>
          <a:cs typeface="+mn-cs"/>
          <a:sym typeface="Calibri"/>
        </a:defRPr>
      </a:lvl7pPr>
      <a:lvl8pPr marL="3556000" marR="0" indent="-355600" algn="l" defTabSz="914400" eaLnBrk="1" latinLnBrk="0" hangingPunct="1">
        <a:lnSpc>
          <a:spcPct val="90000"/>
        </a:lnSpc>
        <a:spcBef>
          <a:spcPts val="1000"/>
        </a:spcBef>
        <a:spcAft>
          <a:spcPts val="0"/>
        </a:spcAft>
        <a:buClrTx/>
        <a:buSzPct val="100000"/>
        <a:buFont typeface="Arial"/>
        <a:buChar char="•"/>
        <a:tabLst/>
        <a:defRPr sz="2800" b="0" i="0" u="none" strike="noStrike" cap="none" spc="0" baseline="0">
          <a:ln>
            <a:noFill/>
          </a:ln>
          <a:solidFill>
            <a:srgbClr val="1173B2"/>
          </a:solidFill>
          <a:uFillTx/>
          <a:latin typeface="+mn-lt"/>
          <a:ea typeface="+mn-ea"/>
          <a:cs typeface="+mn-cs"/>
          <a:sym typeface="Calibri"/>
        </a:defRPr>
      </a:lvl8pPr>
      <a:lvl9pPr marL="4013200" marR="0" indent="-355600" algn="l" defTabSz="914400" eaLnBrk="1" latinLnBrk="0" hangingPunct="1">
        <a:lnSpc>
          <a:spcPct val="90000"/>
        </a:lnSpc>
        <a:spcBef>
          <a:spcPts val="1000"/>
        </a:spcBef>
        <a:spcAft>
          <a:spcPts val="0"/>
        </a:spcAft>
        <a:buClrTx/>
        <a:buSzPct val="100000"/>
        <a:buFont typeface="Arial"/>
        <a:buChar char="•"/>
        <a:tabLst/>
        <a:defRPr sz="2800" b="0" i="0" u="none" strike="noStrike" cap="none" spc="0" baseline="0">
          <a:ln>
            <a:noFill/>
          </a:ln>
          <a:solidFill>
            <a:srgbClr val="1173B2"/>
          </a:solidFill>
          <a:uFillTx/>
          <a:latin typeface="+mn-lt"/>
          <a:ea typeface="+mn-ea"/>
          <a:cs typeface="+mn-cs"/>
          <a:sym typeface="Calibri"/>
        </a:defRPr>
      </a:lvl9pPr>
    </p:bodyStyle>
    <p:otherStyle>
      <a:lvl1pPr marL="0" marR="0" indent="0" algn="r" defTabSz="914400" rtl="0" eaLnBrk="1" latinLnBrk="0" hangingPunct="1">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1pPr>
      <a:lvl2pPr marL="0" marR="0" indent="457200" algn="r" defTabSz="914400" rtl="0" eaLnBrk="1" latinLnBrk="0" hangingPunct="1">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2pPr>
      <a:lvl3pPr marL="0" marR="0" indent="914400" algn="r" defTabSz="914400" rtl="0" eaLnBrk="1" latinLnBrk="0" hangingPunct="1">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3pPr>
      <a:lvl4pPr marL="0" marR="0" indent="1371600" algn="r" defTabSz="914400" rtl="0" eaLnBrk="1" latinLnBrk="0" hangingPunct="1">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4pPr>
      <a:lvl5pPr marL="0" marR="0" indent="1828800" algn="r" defTabSz="914400" rtl="0" eaLnBrk="1" latinLnBrk="0" hangingPunct="1">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5pPr>
      <a:lvl6pPr marL="0" marR="0" indent="2286000" algn="r" defTabSz="914400" rtl="0" eaLnBrk="1" latinLnBrk="0" hangingPunct="1">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6pPr>
      <a:lvl7pPr marL="0" marR="0" indent="2743200" algn="r" defTabSz="914400" rtl="0" eaLnBrk="1" latinLnBrk="0" hangingPunct="1">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7pPr>
      <a:lvl8pPr marL="0" marR="0" indent="3200400" algn="r" defTabSz="914400" rtl="0" eaLnBrk="1" latinLnBrk="0" hangingPunct="1">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8pPr>
      <a:lvl9pPr marL="0" marR="0" indent="3657600" algn="r" defTabSz="914400" rtl="0" eaLnBrk="1" latinLnBrk="0" hangingPunct="1">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5.xml"/><Relationship Id="rId5" Type="http://schemas.openxmlformats.org/officeDocument/2006/relationships/image" Target="../media/image13.png"/><Relationship Id="rId4" Type="http://schemas.openxmlformats.org/officeDocument/2006/relationships/image" Target="../media/image12.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5.xml"/><Relationship Id="rId5" Type="http://schemas.microsoft.com/office/2007/relationships/hdphoto" Target="../media/hdphoto1.wdp"/><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5DB3407A-9FD9-4567-9261-3C7BF4AFC736}"/>
              </a:ext>
            </a:extLst>
          </p:cNvPr>
          <p:cNvSpPr txBox="1"/>
          <p:nvPr/>
        </p:nvSpPr>
        <p:spPr>
          <a:xfrm>
            <a:off x="685801" y="3615355"/>
            <a:ext cx="6050693" cy="255454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3200" b="0" i="0" u="none" strike="noStrike" cap="none" spc="0" normalizeH="0" baseline="0" dirty="0">
                <a:ln>
                  <a:noFill/>
                </a:ln>
                <a:solidFill>
                  <a:schemeClr val="bg1"/>
                </a:solidFill>
                <a:effectLst/>
                <a:uFillTx/>
                <a:latin typeface="+mn-lt"/>
                <a:ea typeface="+mn-ea"/>
                <a:cs typeface="+mn-cs"/>
                <a:sym typeface="Calibri"/>
              </a:rPr>
              <a:t>Matthew Knowles</a:t>
            </a:r>
          </a:p>
          <a:p>
            <a:pPr marL="0" marR="0" indent="0" algn="l" defTabSz="914400" rtl="0" fontAlgn="auto" latinLnBrk="0" hangingPunct="0">
              <a:lnSpc>
                <a:spcPct val="100000"/>
              </a:lnSpc>
              <a:spcBef>
                <a:spcPts val="0"/>
              </a:spcBef>
              <a:spcAft>
                <a:spcPts val="0"/>
              </a:spcAft>
              <a:buClrTx/>
              <a:buSzTx/>
              <a:buFontTx/>
              <a:buNone/>
              <a:tabLst/>
            </a:pPr>
            <a:r>
              <a:rPr lang="en-US" sz="3200" dirty="0">
                <a:solidFill>
                  <a:schemeClr val="bg1"/>
                </a:solidFill>
              </a:rPr>
              <a:t>Software Craftsman at Greater Sum</a:t>
            </a:r>
          </a:p>
          <a:p>
            <a:pPr marL="0" marR="0" indent="0" algn="l" defTabSz="914400" rtl="0" fontAlgn="auto" latinLnBrk="0" hangingPunct="0">
              <a:lnSpc>
                <a:spcPct val="100000"/>
              </a:lnSpc>
              <a:spcBef>
                <a:spcPts val="0"/>
              </a:spcBef>
              <a:spcAft>
                <a:spcPts val="0"/>
              </a:spcAft>
              <a:buClrTx/>
              <a:buSzTx/>
              <a:buFontTx/>
              <a:buNone/>
              <a:tabLst/>
            </a:pPr>
            <a:r>
              <a:rPr kumimoji="0" lang="en-US" sz="3200" b="0" i="0" u="none" strike="noStrike" cap="none" spc="0" normalizeH="0" baseline="0" dirty="0">
                <a:ln>
                  <a:noFill/>
                </a:ln>
                <a:solidFill>
                  <a:schemeClr val="bg1"/>
                </a:solidFill>
                <a:effectLst/>
                <a:uFillTx/>
                <a:latin typeface="+mn-lt"/>
                <a:ea typeface="+mn-ea"/>
                <a:cs typeface="+mn-cs"/>
                <a:sym typeface="Calibri"/>
              </a:rPr>
              <a:t>www.GreaterSum.com</a:t>
            </a:r>
          </a:p>
          <a:p>
            <a:pPr marL="0" marR="0" indent="0" algn="l" defTabSz="914400" rtl="0" fontAlgn="auto" latinLnBrk="0" hangingPunct="0">
              <a:lnSpc>
                <a:spcPct val="100000"/>
              </a:lnSpc>
              <a:spcBef>
                <a:spcPts val="0"/>
              </a:spcBef>
              <a:spcAft>
                <a:spcPts val="0"/>
              </a:spcAft>
              <a:buClrTx/>
              <a:buSzTx/>
              <a:buFontTx/>
              <a:buNone/>
              <a:tabLst/>
            </a:pPr>
            <a:r>
              <a:rPr kumimoji="0" lang="en-US" sz="3200" b="0" i="0" u="none" strike="noStrike" cap="none" spc="0" normalizeH="0" baseline="0" dirty="0">
                <a:ln>
                  <a:noFill/>
                </a:ln>
                <a:solidFill>
                  <a:schemeClr val="bg1"/>
                </a:solidFill>
                <a:effectLst/>
                <a:uFillTx/>
                <a:latin typeface="+mn-lt"/>
                <a:ea typeface="+mn-ea"/>
                <a:cs typeface="+mn-cs"/>
                <a:sym typeface="Calibri"/>
              </a:rPr>
              <a:t>@MatthewYKnowles</a:t>
            </a:r>
          </a:p>
          <a:p>
            <a:pPr marL="0" marR="0" indent="0" algn="l" defTabSz="914400" rtl="0" fontAlgn="auto" latinLnBrk="0" hangingPunct="0">
              <a:lnSpc>
                <a:spcPct val="100000"/>
              </a:lnSpc>
              <a:spcBef>
                <a:spcPts val="0"/>
              </a:spcBef>
              <a:spcAft>
                <a:spcPts val="0"/>
              </a:spcAft>
              <a:buClrTx/>
              <a:buSzTx/>
              <a:buFontTx/>
              <a:buNone/>
              <a:tabLst/>
            </a:pPr>
            <a:r>
              <a:rPr lang="en-US" sz="3200" dirty="0">
                <a:solidFill>
                  <a:schemeClr val="bg1"/>
                </a:solidFill>
              </a:rPr>
              <a:t>Matthew@GreaterSum.com</a:t>
            </a:r>
            <a:endParaRPr kumimoji="0" lang="en-US" sz="3200" b="0" i="0" u="none" strike="noStrike" cap="none" spc="0" normalizeH="0" baseline="0" dirty="0">
              <a:ln>
                <a:noFill/>
              </a:ln>
              <a:solidFill>
                <a:schemeClr val="bg1"/>
              </a:solidFill>
              <a:effectLst/>
              <a:uFillTx/>
              <a:sym typeface="Calibri"/>
            </a:endParaRPr>
          </a:p>
        </p:txBody>
      </p:sp>
      <p:pic>
        <p:nvPicPr>
          <p:cNvPr id="10" name="Picture 9">
            <a:extLst>
              <a:ext uri="{FF2B5EF4-FFF2-40B4-BE49-F238E27FC236}">
                <a16:creationId xmlns:a16="http://schemas.microsoft.com/office/drawing/2014/main" id="{D68A35C7-50ED-44A5-B309-DF54D58CDA9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30407" y="3186917"/>
            <a:ext cx="3288323" cy="3288323"/>
          </a:xfrm>
          <a:prstGeom prst="rect">
            <a:avLst/>
          </a:prstGeom>
        </p:spPr>
      </p:pic>
      <p:sp>
        <p:nvSpPr>
          <p:cNvPr id="11" name="TextBox 10">
            <a:extLst>
              <a:ext uri="{FF2B5EF4-FFF2-40B4-BE49-F238E27FC236}">
                <a16:creationId xmlns:a16="http://schemas.microsoft.com/office/drawing/2014/main" id="{822CE723-1F34-4656-A4E8-F77CE9945420}"/>
              </a:ext>
            </a:extLst>
          </p:cNvPr>
          <p:cNvSpPr txBox="1"/>
          <p:nvPr/>
        </p:nvSpPr>
        <p:spPr>
          <a:xfrm>
            <a:off x="-246435" y="382760"/>
            <a:ext cx="12672253" cy="13388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algn="ctr"/>
            <a:r>
              <a:rPr lang="en-US" sz="5700" dirty="0">
                <a:solidFill>
                  <a:schemeClr val="bg1"/>
                </a:solidFill>
              </a:rPr>
              <a:t>And Now Selenium’s Watch is Ended</a:t>
            </a:r>
          </a:p>
          <a:p>
            <a:pPr algn="ctr"/>
            <a:r>
              <a:rPr lang="en-US" sz="2400" dirty="0">
                <a:solidFill>
                  <a:schemeClr val="bg1"/>
                </a:solidFill>
              </a:rPr>
              <a:t>Using Cypress to write UI tests that are less brittle and run faster</a:t>
            </a:r>
            <a:endParaRPr kumimoji="0" lang="en-US" sz="2400" b="0" i="0" u="none" strike="noStrike" cap="none" spc="0" normalizeH="0" baseline="0" dirty="0">
              <a:ln>
                <a:noFill/>
              </a:ln>
              <a:solidFill>
                <a:schemeClr val="bg1"/>
              </a:solidFill>
              <a:effectLst/>
              <a:uFillTx/>
              <a:sym typeface="Calibri"/>
            </a:endParaRPr>
          </a:p>
        </p:txBody>
      </p:sp>
    </p:spTree>
    <p:extLst>
      <p:ext uri="{BB962C8B-B14F-4D97-AF65-F5344CB8AC3E}">
        <p14:creationId xmlns:p14="http://schemas.microsoft.com/office/powerpoint/2010/main" val="941543498"/>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68DF0E-C183-4AE6-A001-5A6BFA6787BF}"/>
              </a:ext>
            </a:extLst>
          </p:cNvPr>
          <p:cNvSpPr>
            <a:spLocks noGrp="1"/>
          </p:cNvSpPr>
          <p:nvPr>
            <p:ph type="title"/>
          </p:nvPr>
        </p:nvSpPr>
        <p:spPr/>
        <p:txBody>
          <a:bodyPr>
            <a:normAutofit/>
          </a:bodyPr>
          <a:lstStyle/>
          <a:p>
            <a:r>
              <a:rPr lang="en-US" baseline="0" dirty="0"/>
              <a:t>Why Write UI/E2E Tests</a:t>
            </a:r>
            <a:endParaRPr lang="en-US" dirty="0"/>
          </a:p>
        </p:txBody>
      </p:sp>
      <p:sp>
        <p:nvSpPr>
          <p:cNvPr id="3" name="Text Placeholder 2">
            <a:extLst>
              <a:ext uri="{FF2B5EF4-FFF2-40B4-BE49-F238E27FC236}">
                <a16:creationId xmlns:a16="http://schemas.microsoft.com/office/drawing/2014/main" id="{EA099495-3DDC-4597-86F3-962F18F58923}"/>
              </a:ext>
            </a:extLst>
          </p:cNvPr>
          <p:cNvSpPr>
            <a:spLocks noGrp="1"/>
          </p:cNvSpPr>
          <p:nvPr>
            <p:ph type="body" idx="1"/>
          </p:nvPr>
        </p:nvSpPr>
        <p:spPr/>
        <p:txBody>
          <a:bodyPr>
            <a:normAutofit/>
          </a:bodyPr>
          <a:lstStyle/>
          <a:p>
            <a:pPr marL="342900" indent="-342900">
              <a:buFont typeface="Arial" panose="020B0604020202020204" pitchFamily="34" charset="0"/>
              <a:buChar char="•"/>
            </a:pPr>
            <a:r>
              <a:rPr lang="en-US" dirty="0"/>
              <a:t>Verify that the critical path works</a:t>
            </a:r>
          </a:p>
          <a:p>
            <a:pPr marL="342900" indent="-342900">
              <a:buFont typeface="Arial" panose="020B0604020202020204" pitchFamily="34" charset="0"/>
              <a:buChar char="•"/>
            </a:pPr>
            <a:r>
              <a:rPr lang="en-US" dirty="0"/>
              <a:t>Exercise your code in a live or live like environment</a:t>
            </a:r>
          </a:p>
          <a:p>
            <a:pPr marL="0" indent="0">
              <a:buNone/>
            </a:pPr>
            <a:endParaRPr lang="en-US" dirty="0"/>
          </a:p>
        </p:txBody>
      </p:sp>
    </p:spTree>
    <p:extLst>
      <p:ext uri="{BB962C8B-B14F-4D97-AF65-F5344CB8AC3E}">
        <p14:creationId xmlns:p14="http://schemas.microsoft.com/office/powerpoint/2010/main" val="608842736"/>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68DF0E-C183-4AE6-A001-5A6BFA6787BF}"/>
              </a:ext>
            </a:extLst>
          </p:cNvPr>
          <p:cNvSpPr>
            <a:spLocks noGrp="1"/>
          </p:cNvSpPr>
          <p:nvPr>
            <p:ph type="title"/>
          </p:nvPr>
        </p:nvSpPr>
        <p:spPr/>
        <p:txBody>
          <a:bodyPr>
            <a:normAutofit/>
          </a:bodyPr>
          <a:lstStyle/>
          <a:p>
            <a:r>
              <a:rPr lang="en-US" baseline="0" dirty="0"/>
              <a:t>Why Write UI/E2E Tests</a:t>
            </a:r>
            <a:endParaRPr lang="en-US" dirty="0"/>
          </a:p>
        </p:txBody>
      </p:sp>
      <p:sp>
        <p:nvSpPr>
          <p:cNvPr id="3" name="Text Placeholder 2">
            <a:extLst>
              <a:ext uri="{FF2B5EF4-FFF2-40B4-BE49-F238E27FC236}">
                <a16:creationId xmlns:a16="http://schemas.microsoft.com/office/drawing/2014/main" id="{EA099495-3DDC-4597-86F3-962F18F58923}"/>
              </a:ext>
            </a:extLst>
          </p:cNvPr>
          <p:cNvSpPr>
            <a:spLocks noGrp="1"/>
          </p:cNvSpPr>
          <p:nvPr>
            <p:ph type="body" idx="1"/>
          </p:nvPr>
        </p:nvSpPr>
        <p:spPr/>
        <p:txBody>
          <a:bodyPr>
            <a:normAutofit/>
          </a:bodyPr>
          <a:lstStyle/>
          <a:p>
            <a:pPr marL="342900" indent="-342900">
              <a:buFont typeface="Arial" panose="020B0604020202020204" pitchFamily="34" charset="0"/>
              <a:buChar char="•"/>
            </a:pPr>
            <a:r>
              <a:rPr lang="en-US" dirty="0"/>
              <a:t>Human Readable</a:t>
            </a:r>
          </a:p>
          <a:p>
            <a:pPr marL="342900" indent="-342900">
              <a:buFont typeface="Arial" panose="020B0604020202020204" pitchFamily="34" charset="0"/>
              <a:buChar char="•"/>
            </a:pPr>
            <a:r>
              <a:rPr lang="en-US" dirty="0"/>
              <a:t>Behavior Driven Development (Dev/Product/Test)</a:t>
            </a:r>
          </a:p>
          <a:p>
            <a:pPr marL="342900" indent="-342900">
              <a:buFont typeface="Arial" panose="020B0604020202020204" pitchFamily="34" charset="0"/>
              <a:buChar char="•"/>
            </a:pPr>
            <a:r>
              <a:rPr lang="en-US" dirty="0"/>
              <a:t>Executable specification</a:t>
            </a:r>
          </a:p>
        </p:txBody>
      </p:sp>
    </p:spTree>
    <p:extLst>
      <p:ext uri="{BB962C8B-B14F-4D97-AF65-F5344CB8AC3E}">
        <p14:creationId xmlns:p14="http://schemas.microsoft.com/office/powerpoint/2010/main" val="31665230"/>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68DF0E-C183-4AE6-A001-5A6BFA6787BF}"/>
              </a:ext>
            </a:extLst>
          </p:cNvPr>
          <p:cNvSpPr>
            <a:spLocks noGrp="1"/>
          </p:cNvSpPr>
          <p:nvPr>
            <p:ph type="title"/>
          </p:nvPr>
        </p:nvSpPr>
        <p:spPr/>
        <p:txBody>
          <a:bodyPr>
            <a:normAutofit/>
          </a:bodyPr>
          <a:lstStyle/>
          <a:p>
            <a:r>
              <a:rPr lang="en-US" baseline="0" dirty="0"/>
              <a:t>Why Write UI/E2E Tests</a:t>
            </a:r>
            <a:endParaRPr lang="en-US" dirty="0"/>
          </a:p>
        </p:txBody>
      </p:sp>
      <p:sp>
        <p:nvSpPr>
          <p:cNvPr id="3" name="Text Placeholder 2">
            <a:extLst>
              <a:ext uri="{FF2B5EF4-FFF2-40B4-BE49-F238E27FC236}">
                <a16:creationId xmlns:a16="http://schemas.microsoft.com/office/drawing/2014/main" id="{EA099495-3DDC-4597-86F3-962F18F58923}"/>
              </a:ext>
            </a:extLst>
          </p:cNvPr>
          <p:cNvSpPr>
            <a:spLocks noGrp="1"/>
          </p:cNvSpPr>
          <p:nvPr>
            <p:ph type="body" idx="1"/>
          </p:nvPr>
        </p:nvSpPr>
        <p:spPr/>
        <p:txBody>
          <a:bodyPr>
            <a:normAutofit/>
          </a:bodyPr>
          <a:lstStyle/>
          <a:p>
            <a:pPr marL="342900" indent="-342900">
              <a:buFont typeface="Arial" panose="020B0604020202020204" pitchFamily="34" charset="0"/>
              <a:buChar char="•"/>
            </a:pPr>
            <a:r>
              <a:rPr lang="en-US" dirty="0"/>
              <a:t>Legacy code</a:t>
            </a:r>
          </a:p>
        </p:txBody>
      </p:sp>
    </p:spTree>
    <p:extLst>
      <p:ext uri="{BB962C8B-B14F-4D97-AF65-F5344CB8AC3E}">
        <p14:creationId xmlns:p14="http://schemas.microsoft.com/office/powerpoint/2010/main" val="1255213758"/>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C5D81A8-73E3-4C14-847D-8361E3615B88}"/>
              </a:ext>
            </a:extLst>
          </p:cNvPr>
          <p:cNvSpPr>
            <a:spLocks noGrp="1"/>
          </p:cNvSpPr>
          <p:nvPr>
            <p:ph type="title"/>
          </p:nvPr>
        </p:nvSpPr>
        <p:spPr/>
        <p:txBody>
          <a:bodyPr/>
          <a:lstStyle/>
          <a:p>
            <a:r>
              <a:rPr lang="en-US" dirty="0"/>
              <a:t>Selenium to Cypress in a project</a:t>
            </a:r>
          </a:p>
        </p:txBody>
      </p:sp>
    </p:spTree>
    <p:extLst>
      <p:ext uri="{BB962C8B-B14F-4D97-AF65-F5344CB8AC3E}">
        <p14:creationId xmlns:p14="http://schemas.microsoft.com/office/powerpoint/2010/main" val="3634385763"/>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9E3A0A-C18F-D041-B6FC-DAD6BD99F7E7}"/>
              </a:ext>
            </a:extLst>
          </p:cNvPr>
          <p:cNvSpPr>
            <a:spLocks noGrp="1"/>
          </p:cNvSpPr>
          <p:nvPr>
            <p:ph type="title"/>
          </p:nvPr>
        </p:nvSpPr>
        <p:spPr/>
        <p:txBody>
          <a:bodyPr/>
          <a:lstStyle/>
          <a:p>
            <a:r>
              <a:rPr lang="en-US" dirty="0"/>
              <a:t>Flaky tests</a:t>
            </a:r>
          </a:p>
        </p:txBody>
      </p:sp>
      <p:sp>
        <p:nvSpPr>
          <p:cNvPr id="3" name="Text Placeholder 2">
            <a:extLst>
              <a:ext uri="{FF2B5EF4-FFF2-40B4-BE49-F238E27FC236}">
                <a16:creationId xmlns:a16="http://schemas.microsoft.com/office/drawing/2014/main" id="{B9880CAC-939A-4042-8982-669417138F8F}"/>
              </a:ext>
            </a:extLst>
          </p:cNvPr>
          <p:cNvSpPr>
            <a:spLocks noGrp="1"/>
          </p:cNvSpPr>
          <p:nvPr>
            <p:ph type="body" sz="quarter" idx="1"/>
          </p:nvPr>
        </p:nvSpPr>
        <p:spPr/>
        <p:txBody>
          <a:bodyPr/>
          <a:lstStyle/>
          <a:p>
            <a:endParaRPr lang="en-US"/>
          </a:p>
        </p:txBody>
      </p:sp>
    </p:spTree>
    <p:extLst>
      <p:ext uri="{BB962C8B-B14F-4D97-AF65-F5344CB8AC3E}">
        <p14:creationId xmlns:p14="http://schemas.microsoft.com/office/powerpoint/2010/main" val="1262461849"/>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30962F-8F69-6A43-8ED2-9D3E1571C9BC}"/>
              </a:ext>
            </a:extLst>
          </p:cNvPr>
          <p:cNvSpPr>
            <a:spLocks noGrp="1"/>
          </p:cNvSpPr>
          <p:nvPr>
            <p:ph type="title"/>
          </p:nvPr>
        </p:nvSpPr>
        <p:spPr/>
        <p:txBody>
          <a:bodyPr/>
          <a:lstStyle/>
          <a:p>
            <a:r>
              <a:rPr lang="en-US" dirty="0"/>
              <a:t>Debugging</a:t>
            </a:r>
          </a:p>
        </p:txBody>
      </p:sp>
      <p:sp>
        <p:nvSpPr>
          <p:cNvPr id="3" name="Text Placeholder 2">
            <a:extLst>
              <a:ext uri="{FF2B5EF4-FFF2-40B4-BE49-F238E27FC236}">
                <a16:creationId xmlns:a16="http://schemas.microsoft.com/office/drawing/2014/main" id="{5FA32D4A-7323-4240-AA34-FC83ED86DFDB}"/>
              </a:ext>
            </a:extLst>
          </p:cNvPr>
          <p:cNvSpPr>
            <a:spLocks noGrp="1"/>
          </p:cNvSpPr>
          <p:nvPr>
            <p:ph type="body" sz="quarter" idx="1"/>
          </p:nvPr>
        </p:nvSpPr>
        <p:spPr/>
        <p:txBody>
          <a:bodyPr/>
          <a:lstStyle/>
          <a:p>
            <a:endParaRPr lang="en-US"/>
          </a:p>
        </p:txBody>
      </p:sp>
    </p:spTree>
    <p:extLst>
      <p:ext uri="{BB962C8B-B14F-4D97-AF65-F5344CB8AC3E}">
        <p14:creationId xmlns:p14="http://schemas.microsoft.com/office/powerpoint/2010/main" val="652158414"/>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DC9EB4-F072-DE47-83CC-287A76496376}"/>
              </a:ext>
            </a:extLst>
          </p:cNvPr>
          <p:cNvSpPr>
            <a:spLocks noGrp="1"/>
          </p:cNvSpPr>
          <p:nvPr>
            <p:ph type="title"/>
          </p:nvPr>
        </p:nvSpPr>
        <p:spPr/>
        <p:txBody>
          <a:bodyPr/>
          <a:lstStyle/>
          <a:p>
            <a:r>
              <a:rPr lang="en-US" dirty="0"/>
              <a:t>Failures in build pipeline</a:t>
            </a:r>
          </a:p>
        </p:txBody>
      </p:sp>
      <p:sp>
        <p:nvSpPr>
          <p:cNvPr id="3" name="Text Placeholder 2">
            <a:extLst>
              <a:ext uri="{FF2B5EF4-FFF2-40B4-BE49-F238E27FC236}">
                <a16:creationId xmlns:a16="http://schemas.microsoft.com/office/drawing/2014/main" id="{3C51A10E-3D09-F543-97B4-EAFE67087351}"/>
              </a:ext>
            </a:extLst>
          </p:cNvPr>
          <p:cNvSpPr>
            <a:spLocks noGrp="1"/>
          </p:cNvSpPr>
          <p:nvPr>
            <p:ph type="body" sz="quarter" idx="1"/>
          </p:nvPr>
        </p:nvSpPr>
        <p:spPr/>
        <p:txBody>
          <a:bodyPr/>
          <a:lstStyle/>
          <a:p>
            <a:endParaRPr lang="en-US"/>
          </a:p>
        </p:txBody>
      </p:sp>
    </p:spTree>
    <p:extLst>
      <p:ext uri="{BB962C8B-B14F-4D97-AF65-F5344CB8AC3E}">
        <p14:creationId xmlns:p14="http://schemas.microsoft.com/office/powerpoint/2010/main" val="2436278206"/>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8DE3F4-14AA-904E-9BAE-D6174C683412}"/>
              </a:ext>
            </a:extLst>
          </p:cNvPr>
          <p:cNvSpPr>
            <a:spLocks noGrp="1"/>
          </p:cNvSpPr>
          <p:nvPr>
            <p:ph type="title"/>
          </p:nvPr>
        </p:nvSpPr>
        <p:spPr/>
        <p:txBody>
          <a:bodyPr/>
          <a:lstStyle/>
          <a:p>
            <a:r>
              <a:rPr lang="en-US" dirty="0"/>
              <a:t>Test writing</a:t>
            </a:r>
          </a:p>
        </p:txBody>
      </p:sp>
      <p:sp>
        <p:nvSpPr>
          <p:cNvPr id="3" name="Text Placeholder 2">
            <a:extLst>
              <a:ext uri="{FF2B5EF4-FFF2-40B4-BE49-F238E27FC236}">
                <a16:creationId xmlns:a16="http://schemas.microsoft.com/office/drawing/2014/main" id="{6DB7F40C-88D3-EC48-98C2-87944EC7E426}"/>
              </a:ext>
            </a:extLst>
          </p:cNvPr>
          <p:cNvSpPr>
            <a:spLocks noGrp="1"/>
          </p:cNvSpPr>
          <p:nvPr>
            <p:ph type="body" sz="quarter" idx="1"/>
          </p:nvPr>
        </p:nvSpPr>
        <p:spPr/>
        <p:txBody>
          <a:bodyPr/>
          <a:lstStyle/>
          <a:p>
            <a:endParaRPr lang="en-US"/>
          </a:p>
        </p:txBody>
      </p:sp>
    </p:spTree>
    <p:extLst>
      <p:ext uri="{BB962C8B-B14F-4D97-AF65-F5344CB8AC3E}">
        <p14:creationId xmlns:p14="http://schemas.microsoft.com/office/powerpoint/2010/main" val="1967319234"/>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D2969B-0E8B-3244-BF4A-54A46BFE27A7}"/>
              </a:ext>
            </a:extLst>
          </p:cNvPr>
          <p:cNvSpPr>
            <a:spLocks noGrp="1"/>
          </p:cNvSpPr>
          <p:nvPr>
            <p:ph type="title"/>
          </p:nvPr>
        </p:nvSpPr>
        <p:spPr/>
        <p:txBody>
          <a:bodyPr/>
          <a:lstStyle/>
          <a:p>
            <a:r>
              <a:rPr lang="en-US" dirty="0"/>
              <a:t>Time to execute</a:t>
            </a:r>
          </a:p>
        </p:txBody>
      </p:sp>
      <p:sp>
        <p:nvSpPr>
          <p:cNvPr id="3" name="Text Placeholder 2">
            <a:extLst>
              <a:ext uri="{FF2B5EF4-FFF2-40B4-BE49-F238E27FC236}">
                <a16:creationId xmlns:a16="http://schemas.microsoft.com/office/drawing/2014/main" id="{FEF92EFB-E3DF-E549-A8A4-D9D2F5CA4508}"/>
              </a:ext>
            </a:extLst>
          </p:cNvPr>
          <p:cNvSpPr>
            <a:spLocks noGrp="1"/>
          </p:cNvSpPr>
          <p:nvPr>
            <p:ph type="body" sz="quarter" idx="1"/>
          </p:nvPr>
        </p:nvSpPr>
        <p:spPr/>
        <p:txBody>
          <a:bodyPr/>
          <a:lstStyle/>
          <a:p>
            <a:r>
              <a:rPr lang="en-US" dirty="0"/>
              <a:t>18 -&gt; 10 minutes</a:t>
            </a:r>
          </a:p>
        </p:txBody>
      </p:sp>
    </p:spTree>
    <p:extLst>
      <p:ext uri="{BB962C8B-B14F-4D97-AF65-F5344CB8AC3E}">
        <p14:creationId xmlns:p14="http://schemas.microsoft.com/office/powerpoint/2010/main" val="3946399119"/>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5C735D-A334-1442-8162-16A9185674AF}"/>
              </a:ext>
            </a:extLst>
          </p:cNvPr>
          <p:cNvSpPr>
            <a:spLocks noGrp="1"/>
          </p:cNvSpPr>
          <p:nvPr>
            <p:ph type="title"/>
          </p:nvPr>
        </p:nvSpPr>
        <p:spPr/>
        <p:txBody>
          <a:bodyPr/>
          <a:lstStyle/>
          <a:p>
            <a:r>
              <a:rPr lang="en-US" dirty="0"/>
              <a:t>Access outside browser</a:t>
            </a:r>
          </a:p>
        </p:txBody>
      </p:sp>
      <p:sp>
        <p:nvSpPr>
          <p:cNvPr id="3" name="Text Placeholder 2">
            <a:extLst>
              <a:ext uri="{FF2B5EF4-FFF2-40B4-BE49-F238E27FC236}">
                <a16:creationId xmlns:a16="http://schemas.microsoft.com/office/drawing/2014/main" id="{FEBC7ED5-881A-0C40-9C45-EB5E06DA1943}"/>
              </a:ext>
            </a:extLst>
          </p:cNvPr>
          <p:cNvSpPr>
            <a:spLocks noGrp="1"/>
          </p:cNvSpPr>
          <p:nvPr>
            <p:ph type="body" sz="quarter" idx="1"/>
          </p:nvPr>
        </p:nvSpPr>
        <p:spPr/>
        <p:txBody>
          <a:bodyPr/>
          <a:lstStyle/>
          <a:p>
            <a:endParaRPr lang="en-US"/>
          </a:p>
        </p:txBody>
      </p:sp>
    </p:spTree>
    <p:extLst>
      <p:ext uri="{BB962C8B-B14F-4D97-AF65-F5344CB8AC3E}">
        <p14:creationId xmlns:p14="http://schemas.microsoft.com/office/powerpoint/2010/main" val="3913776274"/>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B13C5B4-F4E0-41D1-BEB9-861BAF2A8446}"/>
              </a:ext>
            </a:extLst>
          </p:cNvPr>
          <p:cNvSpPr>
            <a:spLocks noGrp="1"/>
          </p:cNvSpPr>
          <p:nvPr>
            <p:ph type="title"/>
          </p:nvPr>
        </p:nvSpPr>
        <p:spPr/>
        <p:txBody>
          <a:bodyPr vert="horz" lIns="91440" tIns="45720" rIns="91440" bIns="45720" rtlCol="0" anchor="b">
            <a:normAutofit/>
          </a:bodyPr>
          <a:lstStyle/>
          <a:p>
            <a:pPr algn="ctr"/>
            <a:r>
              <a:rPr lang="en-US" sz="5400" kern="1200">
                <a:solidFill>
                  <a:srgbClr val="FFFFFF"/>
                </a:solidFill>
                <a:latin typeface="+mj-lt"/>
                <a:ea typeface="+mj-ea"/>
                <a:cs typeface="+mj-cs"/>
              </a:rPr>
              <a:t>Platinum Sponsors</a:t>
            </a:r>
          </a:p>
        </p:txBody>
      </p:sp>
      <p:pic>
        <p:nvPicPr>
          <p:cNvPr id="11" name="Picture 10">
            <a:extLst>
              <a:ext uri="{FF2B5EF4-FFF2-40B4-BE49-F238E27FC236}">
                <a16:creationId xmlns:a16="http://schemas.microsoft.com/office/drawing/2014/main" id="{E027A114-4B58-4894-A073-77C07B03A0E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0040" y="409574"/>
            <a:ext cx="11496821" cy="3793950"/>
          </a:xfrm>
          <a:prstGeom prst="rect">
            <a:avLst/>
          </a:prstGeom>
        </p:spPr>
      </p:pic>
      <p:pic>
        <p:nvPicPr>
          <p:cNvPr id="2" name="Picture 1">
            <a:extLst>
              <a:ext uri="{FF2B5EF4-FFF2-40B4-BE49-F238E27FC236}">
                <a16:creationId xmlns:a16="http://schemas.microsoft.com/office/drawing/2014/main" id="{926C9670-E388-654A-9340-B343FF102B15}"/>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1930914966"/>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434B61-3C88-48E2-9F2A-D87C7F5DE3B1}"/>
              </a:ext>
            </a:extLst>
          </p:cNvPr>
          <p:cNvSpPr>
            <a:spLocks noGrp="1"/>
          </p:cNvSpPr>
          <p:nvPr>
            <p:ph type="title"/>
          </p:nvPr>
        </p:nvSpPr>
        <p:spPr/>
        <p:txBody>
          <a:bodyPr/>
          <a:lstStyle/>
          <a:p>
            <a:r>
              <a:rPr lang="en-US" dirty="0"/>
              <a:t>Intro to Cypress</a:t>
            </a:r>
          </a:p>
        </p:txBody>
      </p:sp>
    </p:spTree>
    <p:extLst>
      <p:ext uri="{BB962C8B-B14F-4D97-AF65-F5344CB8AC3E}">
        <p14:creationId xmlns:p14="http://schemas.microsoft.com/office/powerpoint/2010/main" val="2794894354"/>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41E0CD-F6EB-49C5-B95B-D275D1C03465}"/>
              </a:ext>
            </a:extLst>
          </p:cNvPr>
          <p:cNvSpPr>
            <a:spLocks noGrp="1"/>
          </p:cNvSpPr>
          <p:nvPr>
            <p:ph type="title"/>
          </p:nvPr>
        </p:nvSpPr>
        <p:spPr/>
        <p:txBody>
          <a:bodyPr/>
          <a:lstStyle/>
          <a:p>
            <a:r>
              <a:rPr lang="en-US" dirty="0"/>
              <a:t>When not to use Cypress</a:t>
            </a:r>
          </a:p>
        </p:txBody>
      </p:sp>
      <p:sp>
        <p:nvSpPr>
          <p:cNvPr id="4" name="Text Placeholder 3">
            <a:extLst>
              <a:ext uri="{FF2B5EF4-FFF2-40B4-BE49-F238E27FC236}">
                <a16:creationId xmlns:a16="http://schemas.microsoft.com/office/drawing/2014/main" id="{CDBF154A-3F70-4D8B-85AC-7B0E2F4B3B61}"/>
              </a:ext>
            </a:extLst>
          </p:cNvPr>
          <p:cNvSpPr>
            <a:spLocks noGrp="1"/>
          </p:cNvSpPr>
          <p:nvPr>
            <p:ph type="body" idx="1"/>
          </p:nvPr>
        </p:nvSpPr>
        <p:spPr/>
        <p:txBody>
          <a:bodyPr>
            <a:normAutofit/>
          </a:bodyPr>
          <a:lstStyle/>
          <a:p>
            <a:r>
              <a:rPr lang="en-US" sz="3200" dirty="0"/>
              <a:t>Firefox, Safari, and Edge</a:t>
            </a:r>
          </a:p>
          <a:p>
            <a:r>
              <a:rPr lang="en-US" sz="3200" dirty="0"/>
              <a:t>Access outside the browser</a:t>
            </a:r>
          </a:p>
          <a:p>
            <a:r>
              <a:rPr lang="en-US" sz="3200" dirty="0"/>
              <a:t>Has been out of beta less than 1 year</a:t>
            </a:r>
          </a:p>
        </p:txBody>
      </p:sp>
    </p:spTree>
    <p:extLst>
      <p:ext uri="{BB962C8B-B14F-4D97-AF65-F5344CB8AC3E}">
        <p14:creationId xmlns:p14="http://schemas.microsoft.com/office/powerpoint/2010/main" val="243594494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C750C0D-E4F7-0040-A862-A916AFD682BC}"/>
              </a:ext>
            </a:extLst>
          </p:cNvPr>
          <p:cNvSpPr>
            <a:spLocks noGrp="1"/>
          </p:cNvSpPr>
          <p:nvPr>
            <p:ph type="title"/>
          </p:nvPr>
        </p:nvSpPr>
        <p:spPr/>
        <p:txBody>
          <a:bodyPr/>
          <a:lstStyle/>
          <a:p>
            <a:r>
              <a:rPr lang="en-US" dirty="0"/>
              <a:t>Cypress Demo	</a:t>
            </a:r>
          </a:p>
        </p:txBody>
      </p:sp>
      <p:sp>
        <p:nvSpPr>
          <p:cNvPr id="5" name="Text Placeholder 4">
            <a:extLst>
              <a:ext uri="{FF2B5EF4-FFF2-40B4-BE49-F238E27FC236}">
                <a16:creationId xmlns:a16="http://schemas.microsoft.com/office/drawing/2014/main" id="{15197F41-F473-0F4A-A81D-5F91612D18E5}"/>
              </a:ext>
            </a:extLst>
          </p:cNvPr>
          <p:cNvSpPr>
            <a:spLocks noGrp="1"/>
          </p:cNvSpPr>
          <p:nvPr>
            <p:ph type="body" sz="quarter" idx="1"/>
          </p:nvPr>
        </p:nvSpPr>
        <p:spPr/>
        <p:txBody>
          <a:bodyPr/>
          <a:lstStyle/>
          <a:p>
            <a:r>
              <a:rPr lang="en-US" dirty="0"/>
              <a:t>Atlanta Code Camp 2019 Website</a:t>
            </a:r>
          </a:p>
        </p:txBody>
      </p:sp>
    </p:spTree>
    <p:extLst>
      <p:ext uri="{BB962C8B-B14F-4D97-AF65-F5344CB8AC3E}">
        <p14:creationId xmlns:p14="http://schemas.microsoft.com/office/powerpoint/2010/main" val="2574845375"/>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C750C0D-E4F7-0040-A862-A916AFD682BC}"/>
              </a:ext>
            </a:extLst>
          </p:cNvPr>
          <p:cNvSpPr>
            <a:spLocks noGrp="1"/>
          </p:cNvSpPr>
          <p:nvPr>
            <p:ph type="title"/>
          </p:nvPr>
        </p:nvSpPr>
        <p:spPr/>
        <p:txBody>
          <a:bodyPr/>
          <a:lstStyle/>
          <a:p>
            <a:r>
              <a:rPr lang="en-US" dirty="0"/>
              <a:t>Cypress Demo	</a:t>
            </a:r>
          </a:p>
        </p:txBody>
      </p:sp>
      <p:sp>
        <p:nvSpPr>
          <p:cNvPr id="5" name="Text Placeholder 4">
            <a:extLst>
              <a:ext uri="{FF2B5EF4-FFF2-40B4-BE49-F238E27FC236}">
                <a16:creationId xmlns:a16="http://schemas.microsoft.com/office/drawing/2014/main" id="{15197F41-F473-0F4A-A81D-5F91612D18E5}"/>
              </a:ext>
            </a:extLst>
          </p:cNvPr>
          <p:cNvSpPr>
            <a:spLocks noGrp="1"/>
          </p:cNvSpPr>
          <p:nvPr>
            <p:ph type="body" sz="quarter" idx="1"/>
          </p:nvPr>
        </p:nvSpPr>
        <p:spPr/>
        <p:txBody>
          <a:bodyPr/>
          <a:lstStyle/>
          <a:p>
            <a:r>
              <a:rPr lang="en-US" dirty="0"/>
              <a:t>Connect Four</a:t>
            </a:r>
          </a:p>
        </p:txBody>
      </p:sp>
    </p:spTree>
    <p:extLst>
      <p:ext uri="{BB962C8B-B14F-4D97-AF65-F5344CB8AC3E}">
        <p14:creationId xmlns:p14="http://schemas.microsoft.com/office/powerpoint/2010/main" val="2028249475"/>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38742-26DD-4BE6-AC23-F01062826A85}"/>
              </a:ext>
            </a:extLst>
          </p:cNvPr>
          <p:cNvSpPr>
            <a:spLocks noGrp="1"/>
          </p:cNvSpPr>
          <p:nvPr>
            <p:ph type="title"/>
          </p:nvPr>
        </p:nvSpPr>
        <p:spPr/>
        <p:txBody>
          <a:bodyPr/>
          <a:lstStyle/>
          <a:p>
            <a:r>
              <a:rPr lang="en-US" dirty="0"/>
              <a:t>HTML Data Attribute</a:t>
            </a:r>
          </a:p>
        </p:txBody>
      </p:sp>
    </p:spTree>
    <p:extLst>
      <p:ext uri="{BB962C8B-B14F-4D97-AF65-F5344CB8AC3E}">
        <p14:creationId xmlns:p14="http://schemas.microsoft.com/office/powerpoint/2010/main" val="387887261"/>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C750C0D-E4F7-0040-A862-A916AFD682BC}"/>
              </a:ext>
            </a:extLst>
          </p:cNvPr>
          <p:cNvSpPr>
            <a:spLocks noGrp="1"/>
          </p:cNvSpPr>
          <p:nvPr>
            <p:ph type="title"/>
          </p:nvPr>
        </p:nvSpPr>
        <p:spPr/>
        <p:txBody>
          <a:bodyPr/>
          <a:lstStyle/>
          <a:p>
            <a:r>
              <a:rPr lang="en-US" dirty="0"/>
              <a:t>Cypress Demo	</a:t>
            </a:r>
          </a:p>
        </p:txBody>
      </p:sp>
      <p:sp>
        <p:nvSpPr>
          <p:cNvPr id="5" name="Text Placeholder 4">
            <a:extLst>
              <a:ext uri="{FF2B5EF4-FFF2-40B4-BE49-F238E27FC236}">
                <a16:creationId xmlns:a16="http://schemas.microsoft.com/office/drawing/2014/main" id="{15197F41-F473-0F4A-A81D-5F91612D18E5}"/>
              </a:ext>
            </a:extLst>
          </p:cNvPr>
          <p:cNvSpPr>
            <a:spLocks noGrp="1"/>
          </p:cNvSpPr>
          <p:nvPr>
            <p:ph type="body" sz="quarter" idx="1"/>
          </p:nvPr>
        </p:nvSpPr>
        <p:spPr>
          <a:xfrm>
            <a:off x="839787" y="3965660"/>
            <a:ext cx="5636169" cy="533316"/>
          </a:xfrm>
        </p:spPr>
        <p:txBody>
          <a:bodyPr>
            <a:normAutofit/>
          </a:bodyPr>
          <a:lstStyle/>
          <a:p>
            <a:r>
              <a:rPr lang="en-US" dirty="0"/>
              <a:t>Connect Four with data attributes</a:t>
            </a:r>
          </a:p>
        </p:txBody>
      </p:sp>
    </p:spTree>
    <p:extLst>
      <p:ext uri="{BB962C8B-B14F-4D97-AF65-F5344CB8AC3E}">
        <p14:creationId xmlns:p14="http://schemas.microsoft.com/office/powerpoint/2010/main" val="1301854833"/>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38742-26DD-4BE6-AC23-F01062826A85}"/>
              </a:ext>
            </a:extLst>
          </p:cNvPr>
          <p:cNvSpPr>
            <a:spLocks noGrp="1"/>
          </p:cNvSpPr>
          <p:nvPr>
            <p:ph type="title"/>
          </p:nvPr>
        </p:nvSpPr>
        <p:spPr/>
        <p:txBody>
          <a:bodyPr/>
          <a:lstStyle/>
          <a:p>
            <a:r>
              <a:rPr lang="en-US"/>
              <a:t>Page Object Pattern</a:t>
            </a:r>
            <a:endParaRPr lang="en-US" dirty="0"/>
          </a:p>
        </p:txBody>
      </p:sp>
    </p:spTree>
    <p:extLst>
      <p:ext uri="{BB962C8B-B14F-4D97-AF65-F5344CB8AC3E}">
        <p14:creationId xmlns:p14="http://schemas.microsoft.com/office/powerpoint/2010/main" val="2873335363"/>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C750C0D-E4F7-0040-A862-A916AFD682BC}"/>
              </a:ext>
            </a:extLst>
          </p:cNvPr>
          <p:cNvSpPr>
            <a:spLocks noGrp="1"/>
          </p:cNvSpPr>
          <p:nvPr>
            <p:ph type="title"/>
          </p:nvPr>
        </p:nvSpPr>
        <p:spPr/>
        <p:txBody>
          <a:bodyPr/>
          <a:lstStyle/>
          <a:p>
            <a:r>
              <a:rPr lang="en-US" dirty="0"/>
              <a:t>Cypress Demo	</a:t>
            </a:r>
          </a:p>
        </p:txBody>
      </p:sp>
      <p:sp>
        <p:nvSpPr>
          <p:cNvPr id="5" name="Text Placeholder 4">
            <a:extLst>
              <a:ext uri="{FF2B5EF4-FFF2-40B4-BE49-F238E27FC236}">
                <a16:creationId xmlns:a16="http://schemas.microsoft.com/office/drawing/2014/main" id="{15197F41-F473-0F4A-A81D-5F91612D18E5}"/>
              </a:ext>
            </a:extLst>
          </p:cNvPr>
          <p:cNvSpPr>
            <a:spLocks noGrp="1"/>
          </p:cNvSpPr>
          <p:nvPr>
            <p:ph type="body" sz="quarter" idx="1"/>
          </p:nvPr>
        </p:nvSpPr>
        <p:spPr/>
        <p:txBody>
          <a:bodyPr/>
          <a:lstStyle/>
          <a:p>
            <a:r>
              <a:rPr lang="en-US" dirty="0"/>
              <a:t>Connect Four with page objects</a:t>
            </a:r>
          </a:p>
        </p:txBody>
      </p:sp>
    </p:spTree>
    <p:extLst>
      <p:ext uri="{BB962C8B-B14F-4D97-AF65-F5344CB8AC3E}">
        <p14:creationId xmlns:p14="http://schemas.microsoft.com/office/powerpoint/2010/main" val="866417633"/>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38742-26DD-4BE6-AC23-F01062826A85}"/>
              </a:ext>
            </a:extLst>
          </p:cNvPr>
          <p:cNvSpPr>
            <a:spLocks noGrp="1"/>
          </p:cNvSpPr>
          <p:nvPr>
            <p:ph type="title"/>
          </p:nvPr>
        </p:nvSpPr>
        <p:spPr/>
        <p:txBody>
          <a:bodyPr/>
          <a:lstStyle/>
          <a:p>
            <a:r>
              <a:rPr lang="en-US" dirty="0"/>
              <a:t>Image Comparison</a:t>
            </a:r>
          </a:p>
        </p:txBody>
      </p:sp>
    </p:spTree>
    <p:extLst>
      <p:ext uri="{BB962C8B-B14F-4D97-AF65-F5344CB8AC3E}">
        <p14:creationId xmlns:p14="http://schemas.microsoft.com/office/powerpoint/2010/main" val="1094998163"/>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C750C0D-E4F7-0040-A862-A916AFD682BC}"/>
              </a:ext>
            </a:extLst>
          </p:cNvPr>
          <p:cNvSpPr>
            <a:spLocks noGrp="1"/>
          </p:cNvSpPr>
          <p:nvPr>
            <p:ph type="title"/>
          </p:nvPr>
        </p:nvSpPr>
        <p:spPr/>
        <p:txBody>
          <a:bodyPr/>
          <a:lstStyle/>
          <a:p>
            <a:r>
              <a:rPr lang="en-US" dirty="0"/>
              <a:t>Cypress Demo	</a:t>
            </a:r>
          </a:p>
        </p:txBody>
      </p:sp>
      <p:sp>
        <p:nvSpPr>
          <p:cNvPr id="5" name="Text Placeholder 4">
            <a:extLst>
              <a:ext uri="{FF2B5EF4-FFF2-40B4-BE49-F238E27FC236}">
                <a16:creationId xmlns:a16="http://schemas.microsoft.com/office/drawing/2014/main" id="{15197F41-F473-0F4A-A81D-5F91612D18E5}"/>
              </a:ext>
            </a:extLst>
          </p:cNvPr>
          <p:cNvSpPr>
            <a:spLocks noGrp="1"/>
          </p:cNvSpPr>
          <p:nvPr>
            <p:ph type="body" sz="quarter" idx="1"/>
          </p:nvPr>
        </p:nvSpPr>
        <p:spPr>
          <a:xfrm>
            <a:off x="839786" y="3965660"/>
            <a:ext cx="5912705" cy="533316"/>
          </a:xfrm>
        </p:spPr>
        <p:txBody>
          <a:bodyPr>
            <a:normAutofit/>
          </a:bodyPr>
          <a:lstStyle/>
          <a:p>
            <a:r>
              <a:rPr lang="en-US" dirty="0"/>
              <a:t>Connect Four with image comparison</a:t>
            </a:r>
          </a:p>
        </p:txBody>
      </p:sp>
    </p:spTree>
    <p:extLst>
      <p:ext uri="{BB962C8B-B14F-4D97-AF65-F5344CB8AC3E}">
        <p14:creationId xmlns:p14="http://schemas.microsoft.com/office/powerpoint/2010/main" val="3846350716"/>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6DCE3B-4F2E-2743-A002-393A06E7DC36}"/>
              </a:ext>
            </a:extLst>
          </p:cNvPr>
          <p:cNvSpPr>
            <a:spLocks noGrp="1"/>
          </p:cNvSpPr>
          <p:nvPr>
            <p:ph type="title"/>
          </p:nvPr>
        </p:nvSpPr>
        <p:spPr/>
        <p:txBody>
          <a:bodyPr/>
          <a:lstStyle/>
          <a:p>
            <a:endParaRPr lang="en-US"/>
          </a:p>
        </p:txBody>
      </p:sp>
      <p:pic>
        <p:nvPicPr>
          <p:cNvPr id="3" name="Picture 2">
            <a:extLst>
              <a:ext uri="{FF2B5EF4-FFF2-40B4-BE49-F238E27FC236}">
                <a16:creationId xmlns:a16="http://schemas.microsoft.com/office/drawing/2014/main" id="{CEC29AA9-64B1-9242-82C2-FA993D3457FF}"/>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163214835"/>
      </p:ext>
    </p:extLst>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8488A7-2254-412D-B6DD-D2A9F291C999}"/>
              </a:ext>
            </a:extLst>
          </p:cNvPr>
          <p:cNvSpPr>
            <a:spLocks noGrp="1"/>
          </p:cNvSpPr>
          <p:nvPr>
            <p:ph type="title"/>
          </p:nvPr>
        </p:nvSpPr>
        <p:spPr/>
        <p:txBody>
          <a:bodyPr>
            <a:normAutofit fontScale="90000"/>
          </a:bodyPr>
          <a:lstStyle/>
          <a:p>
            <a:r>
              <a:rPr lang="en-US" dirty="0"/>
              <a:t>Whatever</a:t>
            </a:r>
            <a:r>
              <a:rPr lang="en-US" baseline="0" dirty="0"/>
              <a:t> you would manually test try and automate</a:t>
            </a:r>
            <a:endParaRPr lang="en-US" dirty="0"/>
          </a:p>
        </p:txBody>
      </p:sp>
    </p:spTree>
    <p:extLst>
      <p:ext uri="{BB962C8B-B14F-4D97-AF65-F5344CB8AC3E}">
        <p14:creationId xmlns:p14="http://schemas.microsoft.com/office/powerpoint/2010/main" val="1305281579"/>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F72577C-69D8-4A20-8D34-854D8C9F70F1}"/>
              </a:ext>
            </a:extLst>
          </p:cNvPr>
          <p:cNvSpPr txBox="1"/>
          <p:nvPr/>
        </p:nvSpPr>
        <p:spPr>
          <a:xfrm>
            <a:off x="156881" y="6394076"/>
            <a:ext cx="5692590"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en-US" dirty="0"/>
              <a:t>https://martinfowler.com/bliki/TestPyramid.html</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pic>
        <p:nvPicPr>
          <p:cNvPr id="13" name="Picture 12">
            <a:extLst>
              <a:ext uri="{FF2B5EF4-FFF2-40B4-BE49-F238E27FC236}">
                <a16:creationId xmlns:a16="http://schemas.microsoft.com/office/drawing/2014/main" id="{FF298ACB-AC98-40B8-AAC6-766657FCC97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3766" y="182014"/>
            <a:ext cx="10004467" cy="5511347"/>
          </a:xfrm>
          <a:prstGeom prst="rect">
            <a:avLst/>
          </a:prstGeom>
        </p:spPr>
      </p:pic>
    </p:spTree>
    <p:extLst>
      <p:ext uri="{BB962C8B-B14F-4D97-AF65-F5344CB8AC3E}">
        <p14:creationId xmlns:p14="http://schemas.microsoft.com/office/powerpoint/2010/main" val="424970871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550273C-71F7-6F41-BE71-E65DC547A9B5}"/>
              </a:ext>
            </a:extLst>
          </p:cNvPr>
          <p:cNvPicPr>
            <a:picLocks noChangeAspect="1"/>
          </p:cNvPicPr>
          <p:nvPr/>
        </p:nvPicPr>
        <p:blipFill>
          <a:blip r:embed="rId3"/>
          <a:stretch>
            <a:fillRect/>
          </a:stretch>
        </p:blipFill>
        <p:spPr>
          <a:xfrm>
            <a:off x="794309" y="2479675"/>
            <a:ext cx="3136900" cy="4013200"/>
          </a:xfrm>
          <a:prstGeom prst="rect">
            <a:avLst/>
          </a:prstGeom>
        </p:spPr>
      </p:pic>
      <p:pic>
        <p:nvPicPr>
          <p:cNvPr id="4" name="Picture 3">
            <a:extLst>
              <a:ext uri="{FF2B5EF4-FFF2-40B4-BE49-F238E27FC236}">
                <a16:creationId xmlns:a16="http://schemas.microsoft.com/office/drawing/2014/main" id="{B48F3991-9C88-F64C-B269-8702924E923E}"/>
              </a:ext>
            </a:extLst>
          </p:cNvPr>
          <p:cNvPicPr>
            <a:picLocks noChangeAspect="1"/>
          </p:cNvPicPr>
          <p:nvPr/>
        </p:nvPicPr>
        <p:blipFill>
          <a:blip r:embed="rId4"/>
          <a:stretch>
            <a:fillRect/>
          </a:stretch>
        </p:blipFill>
        <p:spPr>
          <a:xfrm>
            <a:off x="3931209" y="2479675"/>
            <a:ext cx="3127766" cy="4013200"/>
          </a:xfrm>
          <a:prstGeom prst="rect">
            <a:avLst/>
          </a:prstGeom>
        </p:spPr>
      </p:pic>
      <p:sp>
        <p:nvSpPr>
          <p:cNvPr id="3" name="Title 2">
            <a:extLst>
              <a:ext uri="{FF2B5EF4-FFF2-40B4-BE49-F238E27FC236}">
                <a16:creationId xmlns:a16="http://schemas.microsoft.com/office/drawing/2014/main" id="{F379D927-0BBB-D442-AF10-6A1E66B31DA9}"/>
              </a:ext>
            </a:extLst>
          </p:cNvPr>
          <p:cNvSpPr>
            <a:spLocks noGrp="1"/>
          </p:cNvSpPr>
          <p:nvPr>
            <p:ph type="title"/>
          </p:nvPr>
        </p:nvSpPr>
        <p:spPr/>
        <p:txBody>
          <a:bodyPr/>
          <a:lstStyle/>
          <a:p>
            <a:r>
              <a:rPr lang="en-US" dirty="0"/>
              <a:t>Resources</a:t>
            </a:r>
          </a:p>
        </p:txBody>
      </p:sp>
      <p:pic>
        <p:nvPicPr>
          <p:cNvPr id="5" name="Picture 4">
            <a:extLst>
              <a:ext uri="{FF2B5EF4-FFF2-40B4-BE49-F238E27FC236}">
                <a16:creationId xmlns:a16="http://schemas.microsoft.com/office/drawing/2014/main" id="{44019298-ECAA-1D46-8A14-79DC0AEE6152}"/>
              </a:ext>
            </a:extLst>
          </p:cNvPr>
          <p:cNvPicPr>
            <a:picLocks noChangeAspect="1"/>
          </p:cNvPicPr>
          <p:nvPr/>
        </p:nvPicPr>
        <p:blipFill>
          <a:blip r:embed="rId5"/>
          <a:stretch>
            <a:fillRect/>
          </a:stretch>
        </p:blipFill>
        <p:spPr>
          <a:xfrm>
            <a:off x="7058975" y="2479675"/>
            <a:ext cx="3229558" cy="4013201"/>
          </a:xfrm>
          <a:prstGeom prst="rect">
            <a:avLst/>
          </a:prstGeom>
        </p:spPr>
      </p:pic>
    </p:spTree>
    <p:extLst>
      <p:ext uri="{BB962C8B-B14F-4D97-AF65-F5344CB8AC3E}">
        <p14:creationId xmlns:p14="http://schemas.microsoft.com/office/powerpoint/2010/main" val="18306067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5ACE0A-F7C1-4479-A332-EAE23577C932}"/>
              </a:ext>
            </a:extLst>
          </p:cNvPr>
          <p:cNvSpPr>
            <a:spLocks noGrp="1"/>
          </p:cNvSpPr>
          <p:nvPr>
            <p:ph type="title"/>
          </p:nvPr>
        </p:nvSpPr>
        <p:spPr/>
        <p:txBody>
          <a:bodyPr/>
          <a:lstStyle/>
          <a:p>
            <a:pPr algn="ctr"/>
            <a:r>
              <a:rPr lang="en-US" dirty="0"/>
              <a:t>Questions?</a:t>
            </a:r>
          </a:p>
        </p:txBody>
      </p:sp>
      <p:sp>
        <p:nvSpPr>
          <p:cNvPr id="3" name="Text Placeholder 2">
            <a:extLst>
              <a:ext uri="{FF2B5EF4-FFF2-40B4-BE49-F238E27FC236}">
                <a16:creationId xmlns:a16="http://schemas.microsoft.com/office/drawing/2014/main" id="{CA7E941C-EEB5-4135-B231-46122E125ABC}"/>
              </a:ext>
            </a:extLst>
          </p:cNvPr>
          <p:cNvSpPr>
            <a:spLocks noGrp="1"/>
          </p:cNvSpPr>
          <p:nvPr>
            <p:ph type="body" idx="1"/>
          </p:nvPr>
        </p:nvSpPr>
        <p:spPr>
          <a:xfrm>
            <a:off x="246530" y="5661187"/>
            <a:ext cx="10515600" cy="955793"/>
          </a:xfrm>
        </p:spPr>
        <p:txBody>
          <a:bodyPr>
            <a:normAutofit lnSpcReduction="10000"/>
          </a:bodyPr>
          <a:lstStyle/>
          <a:p>
            <a:pPr marL="0" indent="0">
              <a:buNone/>
            </a:pPr>
            <a:r>
              <a:rPr lang="en-US" dirty="0"/>
              <a:t>@MatthewYKnowles</a:t>
            </a:r>
          </a:p>
          <a:p>
            <a:pPr marL="0" indent="0">
              <a:buNone/>
            </a:pPr>
            <a:r>
              <a:rPr lang="en-US" dirty="0"/>
              <a:t>Matthew@GreaterSum.com</a:t>
            </a:r>
          </a:p>
        </p:txBody>
      </p:sp>
    </p:spTree>
    <p:extLst>
      <p:ext uri="{BB962C8B-B14F-4D97-AF65-F5344CB8AC3E}">
        <p14:creationId xmlns:p14="http://schemas.microsoft.com/office/powerpoint/2010/main" val="3231659830"/>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F27DD4-E35F-924C-9990-D1030A6FDF03}"/>
              </a:ext>
            </a:extLst>
          </p:cNvPr>
          <p:cNvSpPr>
            <a:spLocks noGrp="1"/>
          </p:cNvSpPr>
          <p:nvPr>
            <p:ph type="title"/>
          </p:nvPr>
        </p:nvSpPr>
        <p:spPr/>
        <p:txBody>
          <a:bodyPr/>
          <a:lstStyle/>
          <a:p>
            <a:endParaRPr lang="en-US"/>
          </a:p>
        </p:txBody>
      </p:sp>
      <p:pic>
        <p:nvPicPr>
          <p:cNvPr id="3" name="Picture 2">
            <a:extLst>
              <a:ext uri="{FF2B5EF4-FFF2-40B4-BE49-F238E27FC236}">
                <a16:creationId xmlns:a16="http://schemas.microsoft.com/office/drawing/2014/main" id="{B7018AC1-5F45-6643-8B0C-3ECEDFCB393C}"/>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417920843"/>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CDB2E9-63A8-4EB6-8400-FEEF53223FE8}"/>
              </a:ext>
            </a:extLst>
          </p:cNvPr>
          <p:cNvSpPr>
            <a:spLocks noGrp="1"/>
          </p:cNvSpPr>
          <p:nvPr>
            <p:ph type="title"/>
          </p:nvPr>
        </p:nvSpPr>
        <p:spPr/>
        <p:txBody>
          <a:bodyPr/>
          <a:lstStyle/>
          <a:p>
            <a:r>
              <a:rPr lang="en-US" dirty="0"/>
              <a:t>Roadmap</a:t>
            </a:r>
          </a:p>
        </p:txBody>
      </p:sp>
      <p:sp>
        <p:nvSpPr>
          <p:cNvPr id="3" name="Text Placeholder 2">
            <a:extLst>
              <a:ext uri="{FF2B5EF4-FFF2-40B4-BE49-F238E27FC236}">
                <a16:creationId xmlns:a16="http://schemas.microsoft.com/office/drawing/2014/main" id="{161A629B-1043-4D85-8B71-0A7DCE426132}"/>
              </a:ext>
            </a:extLst>
          </p:cNvPr>
          <p:cNvSpPr>
            <a:spLocks noGrp="1"/>
          </p:cNvSpPr>
          <p:nvPr>
            <p:ph type="body" idx="1"/>
          </p:nvPr>
        </p:nvSpPr>
        <p:spPr/>
        <p:txBody>
          <a:bodyPr/>
          <a:lstStyle/>
          <a:p>
            <a:r>
              <a:rPr lang="en-US" dirty="0"/>
              <a:t>Tests</a:t>
            </a:r>
          </a:p>
          <a:p>
            <a:r>
              <a:rPr lang="en-US" dirty="0"/>
              <a:t>Testing with Selenium </a:t>
            </a:r>
          </a:p>
          <a:p>
            <a:r>
              <a:rPr lang="en-US" dirty="0"/>
              <a:t>Testing with Cypress</a:t>
            </a:r>
          </a:p>
          <a:p>
            <a:r>
              <a:rPr lang="en-US" dirty="0"/>
              <a:t>Live coding Cypress tests</a:t>
            </a:r>
          </a:p>
          <a:p>
            <a:r>
              <a:rPr lang="en-US" dirty="0"/>
              <a:t>Advanced UI testing techniques</a:t>
            </a:r>
          </a:p>
        </p:txBody>
      </p:sp>
      <p:pic>
        <p:nvPicPr>
          <p:cNvPr id="5" name="Picture 4">
            <a:extLst>
              <a:ext uri="{FF2B5EF4-FFF2-40B4-BE49-F238E27FC236}">
                <a16:creationId xmlns:a16="http://schemas.microsoft.com/office/drawing/2014/main" id="{CE59EBBB-7FBA-F24B-8051-85CEA38E289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85653" y="1653437"/>
            <a:ext cx="5006347" cy="5204564"/>
          </a:xfrm>
          <a:prstGeom prst="rect">
            <a:avLst/>
          </a:prstGeom>
        </p:spPr>
      </p:pic>
    </p:spTree>
    <p:extLst>
      <p:ext uri="{BB962C8B-B14F-4D97-AF65-F5344CB8AC3E}">
        <p14:creationId xmlns:p14="http://schemas.microsoft.com/office/powerpoint/2010/main" val="2942252436"/>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4141C6-D46A-4240-90CB-386B8A2417D4}"/>
              </a:ext>
            </a:extLst>
          </p:cNvPr>
          <p:cNvSpPr>
            <a:spLocks noGrp="1"/>
          </p:cNvSpPr>
          <p:nvPr>
            <p:ph type="title"/>
          </p:nvPr>
        </p:nvSpPr>
        <p:spPr/>
        <p:txBody>
          <a:bodyPr/>
          <a:lstStyle/>
          <a:p>
            <a:r>
              <a:rPr lang="en-US" dirty="0"/>
              <a:t>Why do you write tests?</a:t>
            </a:r>
          </a:p>
        </p:txBody>
      </p:sp>
    </p:spTree>
    <p:extLst>
      <p:ext uri="{BB962C8B-B14F-4D97-AF65-F5344CB8AC3E}">
        <p14:creationId xmlns:p14="http://schemas.microsoft.com/office/powerpoint/2010/main" val="964007205"/>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64C744-2438-274C-8771-5845564AD021}"/>
              </a:ext>
            </a:extLst>
          </p:cNvPr>
          <p:cNvSpPr>
            <a:spLocks noGrp="1"/>
          </p:cNvSpPr>
          <p:nvPr>
            <p:ph type="title"/>
          </p:nvPr>
        </p:nvSpPr>
        <p:spPr/>
        <p:txBody>
          <a:bodyPr/>
          <a:lstStyle/>
          <a:p>
            <a:r>
              <a:rPr lang="en-US" dirty="0"/>
              <a:t>Why Write Tests?</a:t>
            </a:r>
          </a:p>
        </p:txBody>
      </p:sp>
      <p:sp>
        <p:nvSpPr>
          <p:cNvPr id="3" name="Text Placeholder 2">
            <a:extLst>
              <a:ext uri="{FF2B5EF4-FFF2-40B4-BE49-F238E27FC236}">
                <a16:creationId xmlns:a16="http://schemas.microsoft.com/office/drawing/2014/main" id="{CDA2B31A-BEF3-AB47-820E-D2D9432E1FDF}"/>
              </a:ext>
            </a:extLst>
          </p:cNvPr>
          <p:cNvSpPr>
            <a:spLocks noGrp="1"/>
          </p:cNvSpPr>
          <p:nvPr>
            <p:ph type="body" idx="1"/>
          </p:nvPr>
        </p:nvSpPr>
        <p:spPr/>
        <p:txBody>
          <a:bodyPr>
            <a:normAutofit/>
          </a:bodyPr>
          <a:lstStyle/>
          <a:p>
            <a:r>
              <a:rPr lang="en-US" sz="3200" dirty="0"/>
              <a:t>Verify functionality</a:t>
            </a:r>
          </a:p>
          <a:p>
            <a:r>
              <a:rPr lang="en-US" sz="3200" dirty="0"/>
              <a:t>Defend against unexpected change</a:t>
            </a:r>
          </a:p>
          <a:p>
            <a:r>
              <a:rPr lang="en-US" sz="3200" dirty="0"/>
              <a:t>Executable documentation of the code</a:t>
            </a:r>
          </a:p>
          <a:p>
            <a:pPr marL="0" indent="0">
              <a:buNone/>
            </a:pPr>
            <a:r>
              <a:rPr lang="en-US" sz="3200" dirty="0"/>
              <a:t> </a:t>
            </a:r>
          </a:p>
        </p:txBody>
      </p:sp>
    </p:spTree>
    <p:extLst>
      <p:ext uri="{BB962C8B-B14F-4D97-AF65-F5344CB8AC3E}">
        <p14:creationId xmlns:p14="http://schemas.microsoft.com/office/powerpoint/2010/main" val="3201940381"/>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F72577C-69D8-4A20-8D34-854D8C9F70F1}"/>
              </a:ext>
            </a:extLst>
          </p:cNvPr>
          <p:cNvSpPr txBox="1"/>
          <p:nvPr/>
        </p:nvSpPr>
        <p:spPr>
          <a:xfrm>
            <a:off x="156881" y="6394076"/>
            <a:ext cx="5692590"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en-US" dirty="0"/>
              <a:t>https://martinfowler.com/bliki/TestPyramid.html</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pic>
        <p:nvPicPr>
          <p:cNvPr id="13" name="Picture 12">
            <a:extLst>
              <a:ext uri="{FF2B5EF4-FFF2-40B4-BE49-F238E27FC236}">
                <a16:creationId xmlns:a16="http://schemas.microsoft.com/office/drawing/2014/main" id="{FF298ACB-AC98-40B8-AAC6-766657FCC97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3766" y="182014"/>
            <a:ext cx="10004467" cy="5511347"/>
          </a:xfrm>
          <a:prstGeom prst="rect">
            <a:avLst/>
          </a:prstGeom>
        </p:spPr>
      </p:pic>
    </p:spTree>
    <p:extLst>
      <p:ext uri="{BB962C8B-B14F-4D97-AF65-F5344CB8AC3E}">
        <p14:creationId xmlns:p14="http://schemas.microsoft.com/office/powerpoint/2010/main" val="184858959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F6630764-6F8B-0948-9DA2-8CC2822E9D8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3765" y="182014"/>
            <a:ext cx="10004467" cy="5511347"/>
          </a:xfrm>
          <a:prstGeom prst="rect">
            <a:avLst/>
          </a:prstGeom>
        </p:spPr>
      </p:pic>
      <p:pic>
        <p:nvPicPr>
          <p:cNvPr id="13" name="Picture 12">
            <a:extLst>
              <a:ext uri="{FF2B5EF4-FFF2-40B4-BE49-F238E27FC236}">
                <a16:creationId xmlns:a16="http://schemas.microsoft.com/office/drawing/2014/main" id="{FF298ACB-AC98-40B8-AAC6-766657FCC977}"/>
              </a:ext>
            </a:extLst>
          </p:cNvPr>
          <p:cNvPicPr>
            <a:picLocks noChangeAspect="1"/>
          </p:cNvPicPr>
          <p:nvPr/>
        </p:nvPicPr>
        <p:blipFill rotWithShape="1">
          <a:blip r:embed="rId4">
            <a:extLst>
              <a:ext uri="{BEBA8EAE-BF5A-486C-A8C5-ECC9F3942E4B}">
                <a14:imgProps xmlns:a14="http://schemas.microsoft.com/office/drawing/2010/main">
                  <a14:imgLayer r:embed="rId5">
                    <a14:imgEffect>
                      <a14:artisticBlur/>
                    </a14:imgEffect>
                  </a14:imgLayer>
                </a14:imgProps>
              </a:ext>
              <a:ext uri="{28A0092B-C50C-407E-A947-70E740481C1C}">
                <a14:useLocalDpi xmlns:a14="http://schemas.microsoft.com/office/drawing/2010/main" val="0"/>
              </a:ext>
            </a:extLst>
          </a:blip>
          <a:srcRect t="26220"/>
          <a:stretch/>
        </p:blipFill>
        <p:spPr>
          <a:xfrm>
            <a:off x="1093766" y="1627094"/>
            <a:ext cx="10004467" cy="4066267"/>
          </a:xfrm>
          <a:prstGeom prst="rect">
            <a:avLst/>
          </a:prstGeom>
        </p:spPr>
      </p:pic>
      <p:sp>
        <p:nvSpPr>
          <p:cNvPr id="18" name="TextBox 17">
            <a:extLst>
              <a:ext uri="{FF2B5EF4-FFF2-40B4-BE49-F238E27FC236}">
                <a16:creationId xmlns:a16="http://schemas.microsoft.com/office/drawing/2014/main" id="{C6DB4331-AB53-4545-A97A-C620C63903DA}"/>
              </a:ext>
            </a:extLst>
          </p:cNvPr>
          <p:cNvSpPr txBox="1"/>
          <p:nvPr/>
        </p:nvSpPr>
        <p:spPr>
          <a:xfrm>
            <a:off x="156881" y="6394076"/>
            <a:ext cx="5692590"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en-US" dirty="0"/>
              <a:t>https://martinfowler.com/bliki/TestPyramid.html</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spTree>
    <p:extLst>
      <p:ext uri="{BB962C8B-B14F-4D97-AF65-F5344CB8AC3E}">
        <p14:creationId xmlns:p14="http://schemas.microsoft.com/office/powerpoint/2010/main" val="23784648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GreaterSum">
  <a:themeElements>
    <a:clrScheme name="Office Theme">
      <a:dk1>
        <a:srgbClr val="000000"/>
      </a:dk1>
      <a:lt1>
        <a:srgbClr val="FFFFFF"/>
      </a:lt1>
      <a:dk2>
        <a:srgbClr val="A7A7A7"/>
      </a:dk2>
      <a:lt2>
        <a:srgbClr val="535353"/>
      </a:lt2>
      <a:accent1>
        <a:srgbClr val="5B9BD5"/>
      </a:accent1>
      <a:accent2>
        <a:srgbClr val="ED7D31"/>
      </a:accent2>
      <a:accent3>
        <a:srgbClr val="A5A5A5"/>
      </a:accent3>
      <a:accent4>
        <a:srgbClr val="FFC000"/>
      </a:accent4>
      <a:accent5>
        <a:srgbClr val="4472C4"/>
      </a:accent5>
      <a:accent6>
        <a:srgbClr val="70AD47"/>
      </a:accent6>
      <a:hlink>
        <a:srgbClr val="0000FF"/>
      </a:hlink>
      <a:folHlink>
        <a:srgbClr val="FF00FF"/>
      </a:folHlink>
    </a:clrScheme>
    <a:fontScheme name="Avenir">
      <a:majorFont>
        <a:latin typeface="Avenir LT Std 55 Roman"/>
        <a:ea typeface="Helvetica"/>
        <a:cs typeface="Helvetica"/>
      </a:majorFont>
      <a:minorFont>
        <a:latin typeface="Avenir LT Std 35 Light"/>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extLst>
    <a:ext uri="{05A4C25C-085E-4340-85A3-A5531E510DB2}">
      <thm15:themeFamily xmlns:thm15="http://schemas.microsoft.com/office/thememl/2012/main" name="Greater Sum Template" id="{5D2BAB7D-1C20-F546-8D30-577BC39D2AB4}" vid="{40F7DEB8-FD89-5F43-9589-E4763AF4621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1607</TotalTime>
  <Words>868</Words>
  <Application>Microsoft Macintosh PowerPoint</Application>
  <PresentationFormat>Widescreen</PresentationFormat>
  <Paragraphs>105</Paragraphs>
  <Slides>33</Slides>
  <Notes>18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33</vt:i4>
      </vt:variant>
    </vt:vector>
  </HeadingPairs>
  <TitlesOfParts>
    <vt:vector size="38" baseType="lpstr">
      <vt:lpstr>Arial</vt:lpstr>
      <vt:lpstr>Avenir LT Std 35 Light</vt:lpstr>
      <vt:lpstr>Avenir LT Std 55 Roman</vt:lpstr>
      <vt:lpstr>Calibri</vt:lpstr>
      <vt:lpstr>GreaterSum</vt:lpstr>
      <vt:lpstr>PowerPoint Presentation</vt:lpstr>
      <vt:lpstr>Platinum Sponsors</vt:lpstr>
      <vt:lpstr>PowerPoint Presentation</vt:lpstr>
      <vt:lpstr>PowerPoint Presentation</vt:lpstr>
      <vt:lpstr>Roadmap</vt:lpstr>
      <vt:lpstr>Why do you write tests?</vt:lpstr>
      <vt:lpstr>Why Write Tests?</vt:lpstr>
      <vt:lpstr>PowerPoint Presentation</vt:lpstr>
      <vt:lpstr>PowerPoint Presentation</vt:lpstr>
      <vt:lpstr>Why Write UI/E2E Tests</vt:lpstr>
      <vt:lpstr>Why Write UI/E2E Tests</vt:lpstr>
      <vt:lpstr>Why Write UI/E2E Tests</vt:lpstr>
      <vt:lpstr>Selenium to Cypress in a project</vt:lpstr>
      <vt:lpstr>Flaky tests</vt:lpstr>
      <vt:lpstr>Debugging</vt:lpstr>
      <vt:lpstr>Failures in build pipeline</vt:lpstr>
      <vt:lpstr>Test writing</vt:lpstr>
      <vt:lpstr>Time to execute</vt:lpstr>
      <vt:lpstr>Access outside browser</vt:lpstr>
      <vt:lpstr>Intro to Cypress</vt:lpstr>
      <vt:lpstr>When not to use Cypress</vt:lpstr>
      <vt:lpstr>Cypress Demo </vt:lpstr>
      <vt:lpstr>Cypress Demo </vt:lpstr>
      <vt:lpstr>HTML Data Attribute</vt:lpstr>
      <vt:lpstr>Cypress Demo </vt:lpstr>
      <vt:lpstr>Page Object Pattern</vt:lpstr>
      <vt:lpstr>Cypress Demo </vt:lpstr>
      <vt:lpstr>Image Comparison</vt:lpstr>
      <vt:lpstr>Cypress Demo </vt:lpstr>
      <vt:lpstr>Whatever you would manually test try and automate</vt:lpstr>
      <vt:lpstr>PowerPoint Presentation</vt:lpstr>
      <vt:lpstr>Resources</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Michael Clement</dc:creator>
  <cp:lastModifiedBy>Matthew Knowles</cp:lastModifiedBy>
  <cp:revision>75</cp:revision>
  <dcterms:created xsi:type="dcterms:W3CDTF">2018-05-09T18:26:04Z</dcterms:created>
  <dcterms:modified xsi:type="dcterms:W3CDTF">2019-09-14T14:57:24Z</dcterms:modified>
</cp:coreProperties>
</file>

<file path=docProps/thumbnail.jpeg>
</file>